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0"/>
  </p:notesMasterIdLst>
  <p:sldIdLst>
    <p:sldId id="256" r:id="rId2"/>
    <p:sldId id="257" r:id="rId3"/>
    <p:sldId id="259" r:id="rId4"/>
    <p:sldId id="260" r:id="rId5"/>
    <p:sldId id="291" r:id="rId6"/>
    <p:sldId id="292" r:id="rId7"/>
    <p:sldId id="293" r:id="rId8"/>
    <p:sldId id="294" r:id="rId9"/>
    <p:sldId id="261" r:id="rId10"/>
    <p:sldId id="262" r:id="rId11"/>
    <p:sldId id="263" r:id="rId12"/>
    <p:sldId id="264" r:id="rId13"/>
    <p:sldId id="266" r:id="rId14"/>
    <p:sldId id="270" r:id="rId15"/>
    <p:sldId id="274" r:id="rId16"/>
    <p:sldId id="265" r:id="rId17"/>
    <p:sldId id="268" r:id="rId18"/>
    <p:sldId id="267" r:id="rId19"/>
    <p:sldId id="271" r:id="rId20"/>
    <p:sldId id="272" r:id="rId21"/>
    <p:sldId id="275" r:id="rId22"/>
    <p:sldId id="273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5" r:id="rId39"/>
    <p:sldId id="296" r:id="rId40"/>
    <p:sldId id="297" r:id="rId41"/>
    <p:sldId id="298" r:id="rId42"/>
    <p:sldId id="299" r:id="rId43"/>
    <p:sldId id="301" r:id="rId44"/>
    <p:sldId id="303" r:id="rId45"/>
    <p:sldId id="300" r:id="rId46"/>
    <p:sldId id="304" r:id="rId47"/>
    <p:sldId id="302" r:id="rId48"/>
    <p:sldId id="305" r:id="rId4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B3359"/>
    <a:srgbClr val="1C355E"/>
    <a:srgbClr val="1D345D"/>
    <a:srgbClr val="254275"/>
    <a:srgbClr val="1D194B"/>
    <a:srgbClr val="181A62"/>
    <a:srgbClr val="2A4B86"/>
    <a:srgbClr val="12203A"/>
    <a:srgbClr val="5C8AB0"/>
    <a:srgbClr val="2236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469" autoAdjust="0"/>
    <p:restoredTop sz="92556" autoAdjust="0"/>
  </p:normalViewPr>
  <p:slideViewPr>
    <p:cSldViewPr snapToGrid="0">
      <p:cViewPr varScale="1">
        <p:scale>
          <a:sx n="102" d="100"/>
          <a:sy n="102" d="100"/>
        </p:scale>
        <p:origin x="138" y="3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23C729-93D9-4A18-B961-FC8762CD25EF}" type="datetimeFigureOut">
              <a:rPr lang="ko-KR" altLang="en-US" smtClean="0"/>
              <a:t>2019-05-26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30C49B-E22C-4735-890C-D3D76C47A2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01263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30C49B-E22C-4735-890C-D3D76C47A240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76954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30C49B-E22C-4735-890C-D3D76C47A240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29621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30C49B-E22C-4735-890C-D3D76C47A240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77690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30C49B-E22C-4735-890C-D3D76C47A240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55273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30C49B-E22C-4735-890C-D3D76C47A240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13382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F1145-1F82-40E8-8AC5-799476CEE9F1}" type="datetimeFigureOut">
              <a:rPr lang="ko-KR" altLang="en-US" smtClean="0"/>
              <a:t>2019-05-26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A4343-A599-49BC-BC24-FF2810126E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84720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F1145-1F82-40E8-8AC5-799476CEE9F1}" type="datetimeFigureOut">
              <a:rPr lang="ko-KR" altLang="en-US" smtClean="0"/>
              <a:t>2019-05-26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A4343-A599-49BC-BC24-FF2810126E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6525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F1145-1F82-40E8-8AC5-799476CEE9F1}" type="datetimeFigureOut">
              <a:rPr lang="ko-KR" altLang="en-US" smtClean="0"/>
              <a:t>2019-05-26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A4343-A599-49BC-BC24-FF2810126E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91152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F1145-1F82-40E8-8AC5-799476CEE9F1}" type="datetimeFigureOut">
              <a:rPr lang="ko-KR" altLang="en-US" smtClean="0"/>
              <a:t>2019-05-26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A4343-A599-49BC-BC24-FF2810126E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35918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F1145-1F82-40E8-8AC5-799476CEE9F1}" type="datetimeFigureOut">
              <a:rPr lang="ko-KR" altLang="en-US" smtClean="0"/>
              <a:t>2019-05-26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A4343-A599-49BC-BC24-FF2810126E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51330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F1145-1F82-40E8-8AC5-799476CEE9F1}" type="datetimeFigureOut">
              <a:rPr lang="ko-KR" altLang="en-US" smtClean="0"/>
              <a:t>2019-05-26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A4343-A599-49BC-BC24-FF2810126E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24372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F1145-1F82-40E8-8AC5-799476CEE9F1}" type="datetimeFigureOut">
              <a:rPr lang="ko-KR" altLang="en-US" smtClean="0"/>
              <a:t>2019-05-26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A4343-A599-49BC-BC24-FF2810126E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00830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F1145-1F82-40E8-8AC5-799476CEE9F1}" type="datetimeFigureOut">
              <a:rPr lang="ko-KR" altLang="en-US" smtClean="0"/>
              <a:t>2019-05-26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A4343-A599-49BC-BC24-FF2810126E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09451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F1145-1F82-40E8-8AC5-799476CEE9F1}" type="datetimeFigureOut">
              <a:rPr lang="ko-KR" altLang="en-US" smtClean="0"/>
              <a:t>2019-05-26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A4343-A599-49BC-BC24-FF2810126E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84609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F1145-1F82-40E8-8AC5-799476CEE9F1}" type="datetimeFigureOut">
              <a:rPr lang="ko-KR" altLang="en-US" smtClean="0"/>
              <a:t>2019-05-26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A4343-A599-49BC-BC24-FF2810126E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07631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F1145-1F82-40E8-8AC5-799476CEE9F1}" type="datetimeFigureOut">
              <a:rPr lang="ko-KR" altLang="en-US" smtClean="0"/>
              <a:t>2019-05-26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A4343-A599-49BC-BC24-FF2810126E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54876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8F1145-1F82-40E8-8AC5-799476CEE9F1}" type="datetimeFigureOut">
              <a:rPr lang="ko-KR" altLang="en-US" smtClean="0"/>
              <a:t>2019-05-26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3A4343-A599-49BC-BC24-FF2810126E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5705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jpe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6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40.png"/><Relationship Id="rId7" Type="http://schemas.openxmlformats.org/officeDocument/2006/relationships/image" Target="../media/image2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3.jpe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3.jpe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Relationship Id="rId9" Type="http://schemas.openxmlformats.org/officeDocument/2006/relationships/image" Target="../media/image48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3.jpe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2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3.jpe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10" Type="http://schemas.openxmlformats.org/officeDocument/2006/relationships/image" Target="../media/image58.png"/><Relationship Id="rId4" Type="http://schemas.openxmlformats.org/officeDocument/2006/relationships/image" Target="../media/image42.png"/><Relationship Id="rId9" Type="http://schemas.openxmlformats.org/officeDocument/2006/relationships/image" Target="../media/image57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ì¸ê³µì§ë¥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" t="8980" r="-92" b="5999"/>
          <a:stretch/>
        </p:blipFill>
        <p:spPr bwMode="auto">
          <a:xfrm>
            <a:off x="0" y="-10886"/>
            <a:ext cx="1220288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0" y="-10886"/>
            <a:ext cx="12202885" cy="6858000"/>
          </a:xfrm>
          <a:prstGeom prst="rect">
            <a:avLst/>
          </a:prstGeom>
          <a:solidFill>
            <a:schemeClr val="accent1">
              <a:lumMod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3542211"/>
            <a:ext cx="9144000" cy="727165"/>
          </a:xfrm>
        </p:spPr>
        <p:txBody>
          <a:bodyPr>
            <a:normAutofit/>
          </a:bodyPr>
          <a:lstStyle/>
          <a:p>
            <a:r>
              <a:rPr lang="en-US" altLang="ko-KR" sz="24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Evolution </a:t>
            </a:r>
            <a:r>
              <a:rPr lang="ko-KR" altLang="en-US" sz="24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조강준</a:t>
            </a:r>
            <a:endParaRPr lang="ko-KR" altLang="en-US" sz="24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46957" y="168729"/>
            <a:ext cx="11898086" cy="6520542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2533106" y="3646714"/>
            <a:ext cx="7125788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제목 1"/>
          <p:cNvSpPr txBox="1">
            <a:spLocks/>
          </p:cNvSpPr>
          <p:nvPr/>
        </p:nvSpPr>
        <p:spPr>
          <a:xfrm>
            <a:off x="1524000" y="1154611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Artificial Neural Network</a:t>
            </a:r>
            <a:endParaRPr lang="ko-KR" altLang="en-US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62234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75B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 descr="ê´ë ¨ ì´ë¯¸ì§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3" t="7678" r="227" b="5486"/>
          <a:stretch/>
        </p:blipFill>
        <p:spPr bwMode="auto">
          <a:xfrm>
            <a:off x="7481104" y="2078154"/>
            <a:ext cx="4710896" cy="4779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6" name="그룹 45"/>
          <p:cNvGrpSpPr/>
          <p:nvPr/>
        </p:nvGrpSpPr>
        <p:grpSpPr>
          <a:xfrm flipH="1">
            <a:off x="6452144" y="1"/>
            <a:ext cx="5756449" cy="6857998"/>
            <a:chOff x="1" y="0"/>
            <a:chExt cx="7618775" cy="6858001"/>
          </a:xfrm>
          <a:solidFill>
            <a:schemeClr val="accent5">
              <a:lumMod val="75000"/>
              <a:alpha val="44000"/>
            </a:schemeClr>
          </a:solidFill>
        </p:grpSpPr>
        <p:sp>
          <p:nvSpPr>
            <p:cNvPr id="47" name="직각 삼각형 46"/>
            <p:cNvSpPr/>
            <p:nvPr/>
          </p:nvSpPr>
          <p:spPr>
            <a:xfrm>
              <a:off x="3309747" y="2"/>
              <a:ext cx="4309029" cy="6857999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1" y="0"/>
              <a:ext cx="3309745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1" name="그룹 20"/>
          <p:cNvGrpSpPr/>
          <p:nvPr/>
        </p:nvGrpSpPr>
        <p:grpSpPr>
          <a:xfrm flipV="1">
            <a:off x="0" y="0"/>
            <a:ext cx="9707878" cy="6858001"/>
            <a:chOff x="0" y="0"/>
            <a:chExt cx="7618776" cy="6858001"/>
          </a:xfrm>
          <a:solidFill>
            <a:schemeClr val="accent5">
              <a:lumMod val="50000"/>
            </a:schemeClr>
          </a:solidFill>
        </p:grpSpPr>
        <p:sp>
          <p:nvSpPr>
            <p:cNvPr id="22" name="직각 삼각형 21"/>
            <p:cNvSpPr/>
            <p:nvPr/>
          </p:nvSpPr>
          <p:spPr>
            <a:xfrm>
              <a:off x="5062206" y="2"/>
              <a:ext cx="2556570" cy="6857999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0" y="0"/>
              <a:ext cx="5062206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5" name="직사각형 24"/>
          <p:cNvSpPr/>
          <p:nvPr/>
        </p:nvSpPr>
        <p:spPr>
          <a:xfrm>
            <a:off x="355316" y="1304036"/>
            <a:ext cx="7125788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355316" y="503552"/>
            <a:ext cx="71257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Deep Learning</a:t>
            </a:r>
            <a:endParaRPr lang="ko-KR" altLang="en-US" sz="40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355315" y="2409608"/>
            <a:ext cx="653204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2000" dirty="0"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인공 </a:t>
            </a:r>
            <a:r>
              <a:rPr lang="ko-KR" altLang="en-US" sz="2000" dirty="0" smtClean="0"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신경망</a:t>
            </a:r>
            <a:r>
              <a:rPr lang="en-US" altLang="ko-KR" sz="2000" dirty="0" smtClean="0"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(ANN)</a:t>
            </a:r>
            <a:r>
              <a:rPr lang="ko-KR" altLang="en-US" sz="2000" dirty="0" smtClean="0"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을 </a:t>
            </a:r>
            <a:r>
              <a:rPr lang="ko-KR" altLang="en-US" sz="2000" dirty="0"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바탕으로</a:t>
            </a:r>
            <a:r>
              <a:rPr lang="en-US" altLang="ko-KR" sz="2000" dirty="0"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, </a:t>
            </a:r>
            <a:r>
              <a:rPr lang="ko-KR" altLang="en-US" sz="2000" u="sng" dirty="0"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비선형 함수들의 조합</a:t>
            </a:r>
            <a:r>
              <a:rPr lang="ko-KR" altLang="en-US" sz="2000" dirty="0"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을 통해 복잡한 데이터에서 </a:t>
            </a:r>
            <a:r>
              <a:rPr lang="ko-KR" altLang="en-US" sz="2000" u="sng" dirty="0"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추상화</a:t>
            </a:r>
            <a:r>
              <a:rPr lang="ko-KR" altLang="en-US" sz="2000" dirty="0"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를 시도하는 </a:t>
            </a:r>
            <a:r>
              <a:rPr lang="en-US" altLang="ko-KR" sz="2000" dirty="0"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Machine Learning</a:t>
            </a:r>
            <a:r>
              <a:rPr lang="ko-KR" altLang="en-US" sz="2000" dirty="0"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의 </a:t>
            </a:r>
            <a:r>
              <a:rPr lang="ko-KR" altLang="en-US" sz="2000" dirty="0" smtClean="0"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분야 중 </a:t>
            </a:r>
            <a:r>
              <a:rPr lang="ko-KR" altLang="en-US" sz="2000" dirty="0"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하나이다</a:t>
            </a:r>
            <a:r>
              <a:rPr lang="en-US" altLang="ko-KR" sz="2000" dirty="0" smtClean="0"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.</a:t>
            </a:r>
          </a:p>
          <a:p>
            <a:pPr lv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2000" dirty="0" smtClean="0"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Deep </a:t>
            </a:r>
            <a:r>
              <a:rPr lang="en-US" altLang="ko-KR" sz="2000" dirty="0"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Neural Networks, Convolutional Neural networks, Recurrent Neural Network </a:t>
            </a:r>
            <a:r>
              <a:rPr lang="ko-KR" altLang="en-US" sz="2000" dirty="0"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등의 모델이 있다</a:t>
            </a:r>
            <a:r>
              <a:rPr lang="en-US" altLang="ko-KR" sz="2000" dirty="0"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. </a:t>
            </a:r>
          </a:p>
          <a:p>
            <a:pPr lv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endParaRPr lang="en-US" altLang="ko-KR" sz="2000" dirty="0">
              <a:solidFill>
                <a:schemeClr val="bg1"/>
              </a:solidFill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55316" y="1707940"/>
            <a:ext cx="533942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700" b="1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What is Deep Learning?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775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33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0" y="486137"/>
            <a:ext cx="12192000" cy="6007260"/>
            <a:chOff x="0" y="1611799"/>
            <a:chExt cx="12192000" cy="3779082"/>
          </a:xfrm>
        </p:grpSpPr>
        <p:grpSp>
          <p:nvGrpSpPr>
            <p:cNvPr id="14" name="그룹 13"/>
            <p:cNvGrpSpPr/>
            <p:nvPr/>
          </p:nvGrpSpPr>
          <p:grpSpPr>
            <a:xfrm>
              <a:off x="0" y="1611800"/>
              <a:ext cx="12192000" cy="3779081"/>
              <a:chOff x="0" y="2089894"/>
              <a:chExt cx="12199716" cy="1921892"/>
            </a:xfrm>
          </p:grpSpPr>
          <p:pic>
            <p:nvPicPr>
              <p:cNvPr id="15" name="Picture 2" descr="ì¤ë¬´ë¬ì ëí ì´ë¯¸ì§ ê²ìê²°ê³¼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57069"/>
              <a:stretch/>
            </p:blipFill>
            <p:spPr bwMode="auto">
              <a:xfrm>
                <a:off x="0" y="2089894"/>
                <a:ext cx="4286250" cy="19218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6" name="Picture 2" descr="ì¤ë¬´ë¬ì ëí ì´ë¯¸ì§ ê²ìê²°ê³¼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57069"/>
              <a:stretch/>
            </p:blipFill>
            <p:spPr bwMode="auto">
              <a:xfrm>
                <a:off x="4286250" y="2089894"/>
                <a:ext cx="4286250" cy="19218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7" name="Picture 2" descr="ì¤ë¬´ë¬ì ëí ì´ë¯¸ì§ ê²ìê²°ê³¼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5376" b="57069"/>
              <a:stretch/>
            </p:blipFill>
            <p:spPr bwMode="auto">
              <a:xfrm>
                <a:off x="8572500" y="2089894"/>
                <a:ext cx="3627216" cy="19218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" name="직사각형 2"/>
            <p:cNvSpPr/>
            <p:nvPr/>
          </p:nvSpPr>
          <p:spPr>
            <a:xfrm>
              <a:off x="1" y="1611799"/>
              <a:ext cx="12191999" cy="3779081"/>
            </a:xfrm>
            <a:prstGeom prst="rect">
              <a:avLst/>
            </a:prstGeom>
            <a:solidFill>
              <a:schemeClr val="accent5">
                <a:lumMod val="50000"/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3" name="직사각형 22"/>
          <p:cNvSpPr/>
          <p:nvPr/>
        </p:nvSpPr>
        <p:spPr>
          <a:xfrm>
            <a:off x="0" y="619246"/>
            <a:ext cx="12191999" cy="5798916"/>
          </a:xfrm>
          <a:prstGeom prst="rect">
            <a:avLst/>
          </a:prstGeom>
          <a:solidFill>
            <a:srgbClr val="1B33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3746233" y="3873617"/>
            <a:ext cx="5358150" cy="502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3364729" y="3090494"/>
            <a:ext cx="58753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Artificial Neural </a:t>
            </a:r>
            <a:r>
              <a:rPr lang="en-US" altLang="ko-KR" sz="40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Network</a:t>
            </a:r>
            <a:endParaRPr lang="en-US" altLang="ko-KR" sz="40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916820" y="1863524"/>
            <a:ext cx="6771190" cy="3310360"/>
          </a:xfrm>
          <a:prstGeom prst="rect">
            <a:avLst/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3623339" y="3873615"/>
            <a:ext cx="5358150" cy="502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6256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75B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 descr="ê´ë ¨ ì´ë¯¸ì§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3" t="7678" r="227" b="5486"/>
          <a:stretch/>
        </p:blipFill>
        <p:spPr bwMode="auto">
          <a:xfrm>
            <a:off x="7481104" y="2078154"/>
            <a:ext cx="4710896" cy="4779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6" name="그룹 45"/>
          <p:cNvGrpSpPr/>
          <p:nvPr/>
        </p:nvGrpSpPr>
        <p:grpSpPr>
          <a:xfrm flipH="1">
            <a:off x="6452144" y="1"/>
            <a:ext cx="5756449" cy="6857998"/>
            <a:chOff x="1" y="0"/>
            <a:chExt cx="7618775" cy="6858001"/>
          </a:xfrm>
          <a:solidFill>
            <a:schemeClr val="accent5">
              <a:lumMod val="75000"/>
              <a:alpha val="44000"/>
            </a:schemeClr>
          </a:solidFill>
        </p:grpSpPr>
        <p:sp>
          <p:nvSpPr>
            <p:cNvPr id="47" name="직각 삼각형 46"/>
            <p:cNvSpPr/>
            <p:nvPr/>
          </p:nvSpPr>
          <p:spPr>
            <a:xfrm>
              <a:off x="3309747" y="2"/>
              <a:ext cx="4309029" cy="6857999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1" y="0"/>
              <a:ext cx="3309745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1" name="그룹 20"/>
          <p:cNvGrpSpPr/>
          <p:nvPr/>
        </p:nvGrpSpPr>
        <p:grpSpPr>
          <a:xfrm flipV="1">
            <a:off x="0" y="0"/>
            <a:ext cx="9707878" cy="6858001"/>
            <a:chOff x="0" y="0"/>
            <a:chExt cx="7618776" cy="6858001"/>
          </a:xfrm>
          <a:solidFill>
            <a:schemeClr val="accent5">
              <a:lumMod val="50000"/>
            </a:schemeClr>
          </a:solidFill>
        </p:grpSpPr>
        <p:sp>
          <p:nvSpPr>
            <p:cNvPr id="22" name="직각 삼각형 21"/>
            <p:cNvSpPr/>
            <p:nvPr/>
          </p:nvSpPr>
          <p:spPr>
            <a:xfrm>
              <a:off x="5062206" y="2"/>
              <a:ext cx="2556570" cy="6857999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0" y="0"/>
              <a:ext cx="5062206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5" name="직사각형 24"/>
          <p:cNvSpPr/>
          <p:nvPr/>
        </p:nvSpPr>
        <p:spPr>
          <a:xfrm>
            <a:off x="355316" y="1304036"/>
            <a:ext cx="7125788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355316" y="503552"/>
            <a:ext cx="71257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Artificial Neural Network</a:t>
            </a:r>
            <a:endParaRPr lang="ko-KR" altLang="en-US" sz="40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355316" y="2409608"/>
            <a:ext cx="641124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2000" dirty="0"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인간의 신경망에서 영감을 얻은 통계학적 학습 알고리즘으로</a:t>
            </a:r>
            <a:r>
              <a:rPr lang="en-US" altLang="ko-KR" sz="2000" dirty="0"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시냅스의 결합으로 네트워크를 형성한 인공 뉴런이 학습을 통해 시냅스의 결합 세기를 변화시켜</a:t>
            </a:r>
            <a:r>
              <a:rPr lang="en-US" altLang="ko-KR" sz="2000" dirty="0"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문제 해결 능력을 가지는 모델 전반을 가리킨다</a:t>
            </a:r>
            <a:r>
              <a:rPr lang="en-US" altLang="ko-KR" sz="2000" dirty="0"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.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55316" y="1707940"/>
            <a:ext cx="533942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700" b="1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What is ANN?</a:t>
            </a:r>
          </a:p>
        </p:txBody>
      </p:sp>
    </p:spTree>
    <p:extLst>
      <p:ext uri="{BB962C8B-B14F-4D97-AF65-F5344CB8AC3E}">
        <p14:creationId xmlns:p14="http://schemas.microsoft.com/office/powerpoint/2010/main" val="1605210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33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0" y="486137"/>
            <a:ext cx="12192000" cy="6007260"/>
            <a:chOff x="0" y="1611799"/>
            <a:chExt cx="12192000" cy="3779082"/>
          </a:xfrm>
        </p:grpSpPr>
        <p:grpSp>
          <p:nvGrpSpPr>
            <p:cNvPr id="14" name="그룹 13"/>
            <p:cNvGrpSpPr/>
            <p:nvPr/>
          </p:nvGrpSpPr>
          <p:grpSpPr>
            <a:xfrm>
              <a:off x="0" y="1611800"/>
              <a:ext cx="12192000" cy="3779081"/>
              <a:chOff x="0" y="2089894"/>
              <a:chExt cx="12199716" cy="1921892"/>
            </a:xfrm>
          </p:grpSpPr>
          <p:pic>
            <p:nvPicPr>
              <p:cNvPr id="15" name="Picture 2" descr="ì¤ë¬´ë¬ì ëí ì´ë¯¸ì§ ê²ìê²°ê³¼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57069"/>
              <a:stretch/>
            </p:blipFill>
            <p:spPr bwMode="auto">
              <a:xfrm>
                <a:off x="0" y="2089894"/>
                <a:ext cx="4286250" cy="19218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6" name="Picture 2" descr="ì¤ë¬´ë¬ì ëí ì´ë¯¸ì§ ê²ìê²°ê³¼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57069"/>
              <a:stretch/>
            </p:blipFill>
            <p:spPr bwMode="auto">
              <a:xfrm>
                <a:off x="4286250" y="2089894"/>
                <a:ext cx="4286250" cy="19218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7" name="Picture 2" descr="ì¤ë¬´ë¬ì ëí ì´ë¯¸ì§ ê²ìê²°ê³¼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5376" b="57069"/>
              <a:stretch/>
            </p:blipFill>
            <p:spPr bwMode="auto">
              <a:xfrm>
                <a:off x="8572500" y="2089894"/>
                <a:ext cx="3627216" cy="19218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" name="직사각형 2"/>
            <p:cNvSpPr/>
            <p:nvPr/>
          </p:nvSpPr>
          <p:spPr>
            <a:xfrm>
              <a:off x="1" y="1611799"/>
              <a:ext cx="12191999" cy="3779081"/>
            </a:xfrm>
            <a:prstGeom prst="rect">
              <a:avLst/>
            </a:prstGeom>
            <a:solidFill>
              <a:schemeClr val="accent5">
                <a:lumMod val="50000"/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3" name="직사각형 22"/>
          <p:cNvSpPr/>
          <p:nvPr/>
        </p:nvSpPr>
        <p:spPr>
          <a:xfrm>
            <a:off x="0" y="619246"/>
            <a:ext cx="12191999" cy="5798916"/>
          </a:xfrm>
          <a:prstGeom prst="rect">
            <a:avLst/>
          </a:prstGeom>
          <a:solidFill>
            <a:srgbClr val="1B33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3746233" y="3873617"/>
            <a:ext cx="5358150" cy="502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3364729" y="3090494"/>
            <a:ext cx="58753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Perceptron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2916820" y="1863524"/>
            <a:ext cx="6771190" cy="3310360"/>
          </a:xfrm>
          <a:prstGeom prst="rect">
            <a:avLst/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3623339" y="3873615"/>
            <a:ext cx="5358150" cy="502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2279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33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0" y="486137"/>
            <a:ext cx="12192000" cy="6007260"/>
            <a:chOff x="0" y="1611799"/>
            <a:chExt cx="12192000" cy="3779082"/>
          </a:xfrm>
        </p:grpSpPr>
        <p:grpSp>
          <p:nvGrpSpPr>
            <p:cNvPr id="14" name="그룹 13"/>
            <p:cNvGrpSpPr/>
            <p:nvPr/>
          </p:nvGrpSpPr>
          <p:grpSpPr>
            <a:xfrm>
              <a:off x="0" y="1611800"/>
              <a:ext cx="12192000" cy="3779081"/>
              <a:chOff x="0" y="2089894"/>
              <a:chExt cx="12199716" cy="1921892"/>
            </a:xfrm>
          </p:grpSpPr>
          <p:pic>
            <p:nvPicPr>
              <p:cNvPr id="15" name="Picture 2" descr="ì¤ë¬´ë¬ì ëí ì´ë¯¸ì§ ê²ìê²°ê³¼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57069"/>
              <a:stretch/>
            </p:blipFill>
            <p:spPr bwMode="auto">
              <a:xfrm>
                <a:off x="0" y="2089894"/>
                <a:ext cx="4286250" cy="19218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6" name="Picture 2" descr="ì¤ë¬´ë¬ì ëí ì´ë¯¸ì§ ê²ìê²°ê³¼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57069"/>
              <a:stretch/>
            </p:blipFill>
            <p:spPr bwMode="auto">
              <a:xfrm>
                <a:off x="4286250" y="2089894"/>
                <a:ext cx="4286250" cy="19218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7" name="Picture 2" descr="ì¤ë¬´ë¬ì ëí ì´ë¯¸ì§ ê²ìê²°ê³¼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5376" b="57069"/>
              <a:stretch/>
            </p:blipFill>
            <p:spPr bwMode="auto">
              <a:xfrm>
                <a:off x="8572500" y="2089894"/>
                <a:ext cx="3627216" cy="19218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" name="직사각형 2"/>
            <p:cNvSpPr/>
            <p:nvPr/>
          </p:nvSpPr>
          <p:spPr>
            <a:xfrm>
              <a:off x="1" y="1611799"/>
              <a:ext cx="12191999" cy="3779081"/>
            </a:xfrm>
            <a:prstGeom prst="rect">
              <a:avLst/>
            </a:prstGeom>
            <a:solidFill>
              <a:schemeClr val="accent5">
                <a:lumMod val="50000"/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3" name="직사각형 22"/>
          <p:cNvSpPr/>
          <p:nvPr/>
        </p:nvSpPr>
        <p:spPr>
          <a:xfrm>
            <a:off x="0" y="590308"/>
            <a:ext cx="12191999" cy="5798916"/>
          </a:xfrm>
          <a:prstGeom prst="rect">
            <a:avLst/>
          </a:prstGeom>
          <a:solidFill>
            <a:srgbClr val="1B33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152" name="Picture 8" descr="ë´ë°ì ëí ì´ë¯¸ì§ ê²ìê²°ê³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744" y="1177264"/>
            <a:ext cx="11916509" cy="4625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7646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33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0" y="486137"/>
            <a:ext cx="12192000" cy="6007260"/>
            <a:chOff x="0" y="1611799"/>
            <a:chExt cx="12192000" cy="3779082"/>
          </a:xfrm>
        </p:grpSpPr>
        <p:grpSp>
          <p:nvGrpSpPr>
            <p:cNvPr id="14" name="그룹 13"/>
            <p:cNvGrpSpPr/>
            <p:nvPr/>
          </p:nvGrpSpPr>
          <p:grpSpPr>
            <a:xfrm>
              <a:off x="0" y="1611800"/>
              <a:ext cx="12192000" cy="3779081"/>
              <a:chOff x="0" y="2089894"/>
              <a:chExt cx="12199716" cy="1921892"/>
            </a:xfrm>
          </p:grpSpPr>
          <p:pic>
            <p:nvPicPr>
              <p:cNvPr id="15" name="Picture 2" descr="ì¤ë¬´ë¬ì ëí ì´ë¯¸ì§ ê²ìê²°ê³¼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57069"/>
              <a:stretch/>
            </p:blipFill>
            <p:spPr bwMode="auto">
              <a:xfrm>
                <a:off x="0" y="2089894"/>
                <a:ext cx="4286250" cy="19218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6" name="Picture 2" descr="ì¤ë¬´ë¬ì ëí ì´ë¯¸ì§ ê²ìê²°ê³¼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57069"/>
              <a:stretch/>
            </p:blipFill>
            <p:spPr bwMode="auto">
              <a:xfrm>
                <a:off x="4286250" y="2089894"/>
                <a:ext cx="4286250" cy="19218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7" name="Picture 2" descr="ì¤ë¬´ë¬ì ëí ì´ë¯¸ì§ ê²ìê²°ê³¼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5376" b="57069"/>
              <a:stretch/>
            </p:blipFill>
            <p:spPr bwMode="auto">
              <a:xfrm>
                <a:off x="8572500" y="2089894"/>
                <a:ext cx="3627216" cy="19218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" name="직사각형 2"/>
            <p:cNvSpPr/>
            <p:nvPr/>
          </p:nvSpPr>
          <p:spPr>
            <a:xfrm>
              <a:off x="1" y="1611799"/>
              <a:ext cx="12191999" cy="3779081"/>
            </a:xfrm>
            <a:prstGeom prst="rect">
              <a:avLst/>
            </a:prstGeom>
            <a:solidFill>
              <a:schemeClr val="accent5">
                <a:lumMod val="50000"/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3" name="직사각형 22"/>
          <p:cNvSpPr/>
          <p:nvPr/>
        </p:nvSpPr>
        <p:spPr>
          <a:xfrm>
            <a:off x="0" y="590308"/>
            <a:ext cx="12191999" cy="5798916"/>
          </a:xfrm>
          <a:prstGeom prst="rect">
            <a:avLst/>
          </a:prstGeom>
          <a:solidFill>
            <a:srgbClr val="1B33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146" name="Picture 2" descr="http://solarisailab.com/wp-content/uploads/2017/05/perceptron_image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194"/>
          <a:stretch/>
        </p:blipFill>
        <p:spPr bwMode="auto">
          <a:xfrm>
            <a:off x="2506132" y="1445320"/>
            <a:ext cx="7179733" cy="4088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8285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75B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 descr="ê´ë ¨ ì´ë¯¸ì§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3" t="7678" r="227" b="5486"/>
          <a:stretch/>
        </p:blipFill>
        <p:spPr bwMode="auto">
          <a:xfrm>
            <a:off x="7481104" y="2078154"/>
            <a:ext cx="4710896" cy="4779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6" name="그룹 45"/>
          <p:cNvGrpSpPr/>
          <p:nvPr/>
        </p:nvGrpSpPr>
        <p:grpSpPr>
          <a:xfrm flipH="1">
            <a:off x="6452144" y="1"/>
            <a:ext cx="5756449" cy="6857998"/>
            <a:chOff x="1" y="0"/>
            <a:chExt cx="7618775" cy="6858001"/>
          </a:xfrm>
          <a:solidFill>
            <a:schemeClr val="accent5">
              <a:lumMod val="75000"/>
              <a:alpha val="44000"/>
            </a:schemeClr>
          </a:solidFill>
        </p:grpSpPr>
        <p:sp>
          <p:nvSpPr>
            <p:cNvPr id="47" name="직각 삼각형 46"/>
            <p:cNvSpPr/>
            <p:nvPr/>
          </p:nvSpPr>
          <p:spPr>
            <a:xfrm>
              <a:off x="3309747" y="2"/>
              <a:ext cx="4309029" cy="6857999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1" y="0"/>
              <a:ext cx="3309745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1" name="그룹 20"/>
          <p:cNvGrpSpPr/>
          <p:nvPr/>
        </p:nvGrpSpPr>
        <p:grpSpPr>
          <a:xfrm flipV="1">
            <a:off x="0" y="0"/>
            <a:ext cx="9707878" cy="6858001"/>
            <a:chOff x="0" y="0"/>
            <a:chExt cx="7618776" cy="6858001"/>
          </a:xfrm>
          <a:solidFill>
            <a:schemeClr val="accent5">
              <a:lumMod val="50000"/>
            </a:schemeClr>
          </a:solidFill>
        </p:grpSpPr>
        <p:sp>
          <p:nvSpPr>
            <p:cNvPr id="22" name="직각 삼각형 21"/>
            <p:cNvSpPr/>
            <p:nvPr/>
          </p:nvSpPr>
          <p:spPr>
            <a:xfrm>
              <a:off x="5062206" y="2"/>
              <a:ext cx="2556570" cy="6857999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0" y="0"/>
              <a:ext cx="5062206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5" name="직사각형 24"/>
          <p:cNvSpPr/>
          <p:nvPr/>
        </p:nvSpPr>
        <p:spPr>
          <a:xfrm>
            <a:off x="355316" y="1304036"/>
            <a:ext cx="7125788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355316" y="503552"/>
            <a:ext cx="71257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Perceptron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355316" y="2409608"/>
            <a:ext cx="641124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2000" dirty="0" smtClean="0"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McCulloch</a:t>
            </a:r>
            <a:r>
              <a:rPr lang="en-US" altLang="ko-KR" sz="2000" dirty="0"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, Warren S.</a:t>
            </a:r>
            <a:r>
              <a:rPr lang="ko-KR" altLang="en-US" sz="2000" dirty="0"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와  </a:t>
            </a:r>
            <a:r>
              <a:rPr lang="en-US" altLang="ko-KR" sz="2000" dirty="0"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Walter Pitts.</a:t>
            </a:r>
            <a:r>
              <a:rPr lang="ko-KR" altLang="en-US" sz="2000" dirty="0"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가 제안한 인공 신경망의 개념을 수학적인 모델로써 </a:t>
            </a:r>
            <a:r>
              <a:rPr lang="ko-KR" altLang="en-US" sz="2000" dirty="0" smtClean="0"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나타낸 것으로</a:t>
            </a:r>
            <a:r>
              <a:rPr lang="en-US" altLang="ko-KR" sz="2000" dirty="0" smtClean="0"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, 1957</a:t>
            </a:r>
            <a:r>
              <a:rPr lang="ko-KR" altLang="en-US" sz="2000" dirty="0" smtClean="0"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년 </a:t>
            </a:r>
            <a:r>
              <a:rPr lang="en-US" altLang="ko-KR" sz="2000" dirty="0" smtClean="0"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Frank </a:t>
            </a:r>
            <a:r>
              <a:rPr lang="en-US" altLang="ko-KR" sz="2000" dirty="0"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Rosenblatt</a:t>
            </a:r>
            <a:r>
              <a:rPr lang="ko-KR" altLang="en-US" sz="2000" dirty="0"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가 고안했으며</a:t>
            </a:r>
            <a:r>
              <a:rPr lang="en-US" altLang="ko-KR" sz="2000" dirty="0"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인공 신경망을 이루는 인공 뉴런의 모델 중 하나이다</a:t>
            </a:r>
            <a:r>
              <a:rPr lang="en-US" altLang="ko-KR" sz="2000" dirty="0"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.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55316" y="1707940"/>
            <a:ext cx="533942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700" b="1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What is </a:t>
            </a:r>
            <a:r>
              <a:rPr lang="en-US" altLang="ko-KR" sz="2700" b="1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P</a:t>
            </a:r>
            <a:r>
              <a:rPr lang="en-US" altLang="ko-KR" sz="2700" b="1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erceptron?</a:t>
            </a:r>
          </a:p>
        </p:txBody>
      </p:sp>
      <p:pic>
        <p:nvPicPr>
          <p:cNvPr id="17" name="Picture 2" descr="http://solarisailab.com/wp-content/uploads/2017/05/perceptron_image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194"/>
          <a:stretch/>
        </p:blipFill>
        <p:spPr bwMode="auto">
          <a:xfrm>
            <a:off x="7671393" y="2202511"/>
            <a:ext cx="4520607" cy="2574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8396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75B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 descr="ê´ë ¨ ì´ë¯¸ì§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3" t="7678" r="227" b="5486"/>
          <a:stretch/>
        </p:blipFill>
        <p:spPr bwMode="auto">
          <a:xfrm>
            <a:off x="7481104" y="2078154"/>
            <a:ext cx="4710896" cy="4779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6" name="그룹 45"/>
          <p:cNvGrpSpPr/>
          <p:nvPr/>
        </p:nvGrpSpPr>
        <p:grpSpPr>
          <a:xfrm flipH="1">
            <a:off x="6452144" y="1"/>
            <a:ext cx="5756449" cy="6857998"/>
            <a:chOff x="1" y="0"/>
            <a:chExt cx="7618775" cy="6858001"/>
          </a:xfrm>
          <a:solidFill>
            <a:schemeClr val="accent5">
              <a:lumMod val="75000"/>
              <a:alpha val="44000"/>
            </a:schemeClr>
          </a:solidFill>
        </p:grpSpPr>
        <p:sp>
          <p:nvSpPr>
            <p:cNvPr id="47" name="직각 삼각형 46"/>
            <p:cNvSpPr/>
            <p:nvPr/>
          </p:nvSpPr>
          <p:spPr>
            <a:xfrm>
              <a:off x="3309747" y="2"/>
              <a:ext cx="4309029" cy="6857999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1" y="0"/>
              <a:ext cx="3309745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1" name="그룹 20"/>
          <p:cNvGrpSpPr/>
          <p:nvPr/>
        </p:nvGrpSpPr>
        <p:grpSpPr>
          <a:xfrm flipV="1">
            <a:off x="0" y="0"/>
            <a:ext cx="9707878" cy="6858001"/>
            <a:chOff x="0" y="0"/>
            <a:chExt cx="7618776" cy="6858001"/>
          </a:xfrm>
          <a:solidFill>
            <a:schemeClr val="accent5">
              <a:lumMod val="50000"/>
            </a:schemeClr>
          </a:solidFill>
        </p:grpSpPr>
        <p:sp>
          <p:nvSpPr>
            <p:cNvPr id="22" name="직각 삼각형 21"/>
            <p:cNvSpPr/>
            <p:nvPr/>
          </p:nvSpPr>
          <p:spPr>
            <a:xfrm>
              <a:off x="5062206" y="2"/>
              <a:ext cx="2556570" cy="6857999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0" y="0"/>
              <a:ext cx="5062206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5" name="직사각형 24"/>
          <p:cNvSpPr/>
          <p:nvPr/>
        </p:nvSpPr>
        <p:spPr>
          <a:xfrm>
            <a:off x="355316" y="1304036"/>
            <a:ext cx="7125788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355316" y="503552"/>
            <a:ext cx="71257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Perceptron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355316" y="2409608"/>
            <a:ext cx="994015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ko-KR" altLang="en-US" sz="2000" dirty="0" smtClean="0"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입력</a:t>
            </a:r>
            <a:r>
              <a:rPr lang="en-US" altLang="ko-KR" sz="2000" dirty="0"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(</a:t>
            </a:r>
            <a:r>
              <a:rPr lang="en-US" altLang="ko-KR" sz="2000" dirty="0" smtClean="0"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x </a:t>
            </a:r>
            <a:r>
              <a:rPr lang="en-US" altLang="ko-KR" sz="2000" dirty="0"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) </a:t>
            </a:r>
            <a:r>
              <a:rPr lang="en-US" altLang="ko-KR" sz="2000" dirty="0" smtClean="0"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: </a:t>
            </a:r>
          </a:p>
          <a:p>
            <a:pPr lv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2000" dirty="0" smtClean="0"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시냅스</a:t>
            </a:r>
            <a:r>
              <a:rPr lang="en-US" altLang="ko-KR" sz="2000" dirty="0"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-</a:t>
            </a:r>
            <a:r>
              <a:rPr lang="ko-KR" altLang="en-US" sz="2000" dirty="0"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전</a:t>
            </a:r>
            <a:r>
              <a:rPr lang="en-US" altLang="ko-KR" sz="2000" dirty="0"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-</a:t>
            </a:r>
            <a:r>
              <a:rPr lang="ko-KR" altLang="en-US" sz="2000" dirty="0"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뉴런의 </a:t>
            </a:r>
            <a:r>
              <a:rPr lang="ko-KR" altLang="en-US" sz="2000" dirty="0" err="1" smtClean="0"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축삭</a:t>
            </a:r>
            <a:r>
              <a:rPr lang="ko-KR" altLang="en-US" sz="2000" dirty="0" smtClean="0"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 종말에서 </a:t>
            </a:r>
            <a:r>
              <a:rPr lang="ko-KR" altLang="en-US" sz="2000" dirty="0"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전달되는 신호들의 </a:t>
            </a:r>
            <a:r>
              <a:rPr lang="ko-KR" altLang="en-US" sz="2000" dirty="0" smtClean="0"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강도</a:t>
            </a:r>
            <a:endParaRPr lang="en-US" altLang="ko-KR" sz="2000" dirty="0" smtClean="0">
              <a:solidFill>
                <a:schemeClr val="bg1"/>
              </a:solidFill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  <a:p>
            <a:pPr marL="342900" lvl="0" indent="-34290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ko-KR" altLang="en-US" sz="2000" dirty="0" smtClean="0"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가중치</a:t>
            </a:r>
            <a:r>
              <a:rPr lang="en-US" altLang="ko-KR" sz="2000" dirty="0"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(w) </a:t>
            </a:r>
            <a:r>
              <a:rPr lang="en-US" altLang="ko-KR" sz="2000" dirty="0" smtClean="0"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:</a:t>
            </a:r>
          </a:p>
          <a:p>
            <a:pPr lv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2000" dirty="0" smtClean="0"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시냅스</a:t>
            </a:r>
            <a:r>
              <a:rPr lang="en-US" altLang="ko-KR" sz="2000" dirty="0" smtClean="0"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-</a:t>
            </a:r>
            <a:r>
              <a:rPr lang="ko-KR" altLang="en-US" sz="2000" dirty="0"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전</a:t>
            </a:r>
            <a:r>
              <a:rPr lang="en-US" altLang="ko-KR" sz="2000" dirty="0"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-</a:t>
            </a:r>
            <a:r>
              <a:rPr lang="ko-KR" altLang="en-US" sz="2000" dirty="0"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뉴런의 </a:t>
            </a:r>
            <a:r>
              <a:rPr lang="ko-KR" altLang="en-US" sz="2000" dirty="0" err="1" smtClean="0"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축삭</a:t>
            </a:r>
            <a:r>
              <a:rPr lang="ko-KR" altLang="en-US" sz="2000" dirty="0" smtClean="0"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 종말의 </a:t>
            </a:r>
            <a:r>
              <a:rPr lang="ko-KR" altLang="en-US" sz="2000" dirty="0"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신경전달물질의 </a:t>
            </a:r>
            <a:r>
              <a:rPr lang="ko-KR" altLang="en-US" sz="2000" dirty="0" smtClean="0"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양</a:t>
            </a:r>
            <a:endParaRPr lang="en-US" altLang="ko-KR" sz="2000" dirty="0" smtClean="0">
              <a:solidFill>
                <a:schemeClr val="bg1"/>
              </a:solidFill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  <a:p>
            <a:pPr lv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2000" dirty="0" smtClean="0"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- </a:t>
            </a:r>
            <a:r>
              <a:rPr lang="ko-KR" altLang="en-US" sz="2000" dirty="0" smtClean="0"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가중치와 </a:t>
            </a:r>
            <a:r>
              <a:rPr lang="ko-KR" altLang="en-US" sz="2000" dirty="0" err="1"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입력값의</a:t>
            </a:r>
            <a:r>
              <a:rPr lang="ko-KR" altLang="en-US" sz="2000" dirty="0"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 곱을 합해주는 </a:t>
            </a:r>
            <a:r>
              <a:rPr lang="ko-KR" altLang="en-US" sz="2000" dirty="0" smtClean="0"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과정</a:t>
            </a:r>
            <a:r>
              <a:rPr lang="en-US" altLang="ko-KR" sz="2000" dirty="0" smtClean="0"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: </a:t>
            </a:r>
          </a:p>
          <a:p>
            <a:pPr lv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2000" dirty="0" smtClean="0"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시냅스 </a:t>
            </a:r>
            <a:r>
              <a:rPr lang="ko-KR" altLang="en-US" sz="2000" dirty="0"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후의 </a:t>
            </a:r>
            <a:r>
              <a:rPr lang="ko-KR" altLang="en-US" sz="2000" dirty="0" smtClean="0"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값들이 </a:t>
            </a:r>
            <a:r>
              <a:rPr lang="ko-KR" altLang="en-US" sz="2000" dirty="0"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신경 </a:t>
            </a:r>
            <a:r>
              <a:rPr lang="ko-KR" altLang="en-US" sz="2000" dirty="0" err="1" smtClean="0"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세포체에서</a:t>
            </a:r>
            <a:r>
              <a:rPr lang="ko-KR" altLang="en-US" sz="2000" dirty="0" smtClean="0"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 합산되는</a:t>
            </a:r>
            <a:r>
              <a:rPr lang="en-US" altLang="ko-KR" sz="2000" dirty="0" smtClean="0"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  </a:t>
            </a:r>
            <a:r>
              <a:rPr lang="ko-KR" altLang="en-US" sz="2000" dirty="0" smtClean="0"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과정</a:t>
            </a:r>
            <a:endParaRPr lang="en-US" altLang="ko-KR" sz="2000" dirty="0">
              <a:solidFill>
                <a:schemeClr val="bg1"/>
              </a:solidFill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55316" y="1707940"/>
            <a:ext cx="533942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700" b="1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Neuron and Perceptron</a:t>
            </a:r>
          </a:p>
        </p:txBody>
      </p:sp>
      <p:pic>
        <p:nvPicPr>
          <p:cNvPr id="14" name="Picture 2" descr="http://solarisailab.com/wp-content/uploads/2017/05/perceptron_image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194"/>
          <a:stretch/>
        </p:blipFill>
        <p:spPr bwMode="auto">
          <a:xfrm>
            <a:off x="7671393" y="2202511"/>
            <a:ext cx="4520607" cy="2574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3389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75B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 descr="ê´ë ¨ ì´ë¯¸ì§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3" t="7678" r="227" b="5486"/>
          <a:stretch/>
        </p:blipFill>
        <p:spPr bwMode="auto">
          <a:xfrm>
            <a:off x="7481104" y="2078154"/>
            <a:ext cx="4710896" cy="4779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6" name="그룹 45"/>
          <p:cNvGrpSpPr/>
          <p:nvPr/>
        </p:nvGrpSpPr>
        <p:grpSpPr>
          <a:xfrm flipH="1">
            <a:off x="6452144" y="1"/>
            <a:ext cx="5756449" cy="6857998"/>
            <a:chOff x="1" y="0"/>
            <a:chExt cx="7618775" cy="6858001"/>
          </a:xfrm>
          <a:solidFill>
            <a:schemeClr val="accent5">
              <a:lumMod val="75000"/>
              <a:alpha val="44000"/>
            </a:schemeClr>
          </a:solidFill>
        </p:grpSpPr>
        <p:sp>
          <p:nvSpPr>
            <p:cNvPr id="47" name="직각 삼각형 46"/>
            <p:cNvSpPr/>
            <p:nvPr/>
          </p:nvSpPr>
          <p:spPr>
            <a:xfrm>
              <a:off x="3309747" y="2"/>
              <a:ext cx="4309029" cy="6857999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1" y="0"/>
              <a:ext cx="3309745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1" name="그룹 20"/>
          <p:cNvGrpSpPr/>
          <p:nvPr/>
        </p:nvGrpSpPr>
        <p:grpSpPr>
          <a:xfrm flipV="1">
            <a:off x="0" y="0"/>
            <a:ext cx="9707878" cy="6858001"/>
            <a:chOff x="0" y="0"/>
            <a:chExt cx="7618776" cy="6858001"/>
          </a:xfrm>
          <a:solidFill>
            <a:schemeClr val="accent5">
              <a:lumMod val="50000"/>
            </a:schemeClr>
          </a:solidFill>
        </p:grpSpPr>
        <p:sp>
          <p:nvSpPr>
            <p:cNvPr id="22" name="직각 삼각형 21"/>
            <p:cNvSpPr/>
            <p:nvPr/>
          </p:nvSpPr>
          <p:spPr>
            <a:xfrm>
              <a:off x="5062206" y="2"/>
              <a:ext cx="2556570" cy="6857999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0" y="0"/>
              <a:ext cx="5062206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5" name="직사각형 24"/>
          <p:cNvSpPr/>
          <p:nvPr/>
        </p:nvSpPr>
        <p:spPr>
          <a:xfrm>
            <a:off x="355316" y="1304036"/>
            <a:ext cx="7125788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355316" y="503552"/>
            <a:ext cx="71257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Perceptron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355317" y="2409608"/>
            <a:ext cx="775236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2000" dirty="0" smtClean="0"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- </a:t>
            </a:r>
            <a:r>
              <a:rPr lang="ko-KR" altLang="en-US" sz="2000" dirty="0" smtClean="0"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합산된 값이 활성화 함수</a:t>
            </a:r>
            <a:r>
              <a:rPr lang="en-US" altLang="ko-KR" sz="2000" dirty="0" smtClean="0"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(</a:t>
            </a:r>
            <a:r>
              <a:rPr lang="en-US" altLang="ko-KR" sz="2000" dirty="0"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a) </a:t>
            </a:r>
            <a:r>
              <a:rPr lang="ko-KR" altLang="en-US" sz="2000" dirty="0" smtClean="0"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를 통하는 과정</a:t>
            </a:r>
            <a:r>
              <a:rPr lang="en-US" altLang="ko-KR" sz="2000" dirty="0" smtClean="0"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:</a:t>
            </a:r>
          </a:p>
          <a:p>
            <a:pPr lv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2000" dirty="0" smtClean="0"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합산된 값이 활동 </a:t>
            </a:r>
            <a:r>
              <a:rPr lang="ko-KR" altLang="en-US" sz="2000" dirty="0"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전위의 형태로 </a:t>
            </a:r>
            <a:r>
              <a:rPr lang="ko-KR" altLang="en-US" sz="2000" dirty="0" err="1"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축삭을</a:t>
            </a:r>
            <a:r>
              <a:rPr lang="ko-KR" altLang="en-US" sz="2000" dirty="0"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 통해 </a:t>
            </a:r>
            <a:r>
              <a:rPr lang="ko-KR" altLang="en-US" sz="2000" dirty="0" smtClean="0"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전달되는 과정</a:t>
            </a:r>
            <a:endParaRPr lang="en-US" altLang="ko-KR" sz="2000" dirty="0" smtClean="0">
              <a:solidFill>
                <a:schemeClr val="bg1"/>
              </a:solidFill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  <a:p>
            <a:pPr lv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2000" dirty="0" smtClean="0"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- </a:t>
            </a:r>
            <a:r>
              <a:rPr lang="ko-KR" altLang="en-US" sz="2000" dirty="0" smtClean="0"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다른 </a:t>
            </a:r>
            <a:r>
              <a:rPr lang="ko-KR" altLang="en-US" sz="2000" dirty="0"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뉴런들의 신호들을 모두 모아 </a:t>
            </a:r>
            <a:r>
              <a:rPr lang="ko-KR" altLang="en-US" sz="2000" dirty="0" err="1"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임계치</a:t>
            </a:r>
            <a:r>
              <a:rPr lang="en-US" altLang="ko-KR" sz="2000" dirty="0" smtClean="0"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(theta)</a:t>
            </a:r>
            <a:r>
              <a:rPr lang="ko-KR" altLang="en-US" sz="2000" dirty="0"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보다 크면 자극을 주고</a:t>
            </a:r>
            <a:r>
              <a:rPr lang="en-US" altLang="ko-KR" sz="2000" dirty="0"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(1), </a:t>
            </a:r>
            <a:r>
              <a:rPr lang="ko-KR" altLang="en-US" sz="2000" dirty="0"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작으면 자극 주지않는다</a:t>
            </a:r>
            <a:r>
              <a:rPr lang="en-US" altLang="ko-KR" sz="2000" dirty="0"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(0).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55316" y="1707940"/>
            <a:ext cx="533942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700" b="1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Neuron and Perceptron</a:t>
            </a:r>
          </a:p>
        </p:txBody>
      </p:sp>
      <p:pic>
        <p:nvPicPr>
          <p:cNvPr id="14" name="Picture 2" descr="http://solarisailab.com/wp-content/uploads/2017/05/perceptron_image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194"/>
          <a:stretch/>
        </p:blipFill>
        <p:spPr bwMode="auto">
          <a:xfrm>
            <a:off x="7671393" y="2202511"/>
            <a:ext cx="4520607" cy="2574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0116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33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0" y="486137"/>
            <a:ext cx="12192000" cy="6007260"/>
            <a:chOff x="0" y="1611799"/>
            <a:chExt cx="12192000" cy="3779082"/>
          </a:xfrm>
        </p:grpSpPr>
        <p:grpSp>
          <p:nvGrpSpPr>
            <p:cNvPr id="14" name="그룹 13"/>
            <p:cNvGrpSpPr/>
            <p:nvPr/>
          </p:nvGrpSpPr>
          <p:grpSpPr>
            <a:xfrm>
              <a:off x="0" y="1611800"/>
              <a:ext cx="12192000" cy="3779081"/>
              <a:chOff x="0" y="2089894"/>
              <a:chExt cx="12199716" cy="1921892"/>
            </a:xfrm>
          </p:grpSpPr>
          <p:pic>
            <p:nvPicPr>
              <p:cNvPr id="15" name="Picture 2" descr="ì¤ë¬´ë¬ì ëí ì´ë¯¸ì§ ê²ìê²°ê³¼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57069"/>
              <a:stretch/>
            </p:blipFill>
            <p:spPr bwMode="auto">
              <a:xfrm>
                <a:off x="0" y="2089894"/>
                <a:ext cx="4286250" cy="19218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6" name="Picture 2" descr="ì¤ë¬´ë¬ì ëí ì´ë¯¸ì§ ê²ìê²°ê³¼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57069"/>
              <a:stretch/>
            </p:blipFill>
            <p:spPr bwMode="auto">
              <a:xfrm>
                <a:off x="4286250" y="2089894"/>
                <a:ext cx="4286250" cy="19218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7" name="Picture 2" descr="ì¤ë¬´ë¬ì ëí ì´ë¯¸ì§ ê²ìê²°ê³¼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5376" b="57069"/>
              <a:stretch/>
            </p:blipFill>
            <p:spPr bwMode="auto">
              <a:xfrm>
                <a:off x="8572500" y="2089894"/>
                <a:ext cx="3627216" cy="19218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" name="직사각형 2"/>
            <p:cNvSpPr/>
            <p:nvPr/>
          </p:nvSpPr>
          <p:spPr>
            <a:xfrm>
              <a:off x="1" y="1611799"/>
              <a:ext cx="12191999" cy="3779081"/>
            </a:xfrm>
            <a:prstGeom prst="rect">
              <a:avLst/>
            </a:prstGeom>
            <a:solidFill>
              <a:schemeClr val="accent5">
                <a:lumMod val="50000"/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3" name="직사각형 22"/>
          <p:cNvSpPr/>
          <p:nvPr/>
        </p:nvSpPr>
        <p:spPr>
          <a:xfrm>
            <a:off x="0" y="590308"/>
            <a:ext cx="12191999" cy="5798916"/>
          </a:xfrm>
          <a:prstGeom prst="rect">
            <a:avLst/>
          </a:prstGeom>
          <a:solidFill>
            <a:srgbClr val="1B33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Picture 2" descr="http://solarisailab.com/wp-content/uploads/2017/05/perceptron_image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194"/>
          <a:stretch/>
        </p:blipFill>
        <p:spPr bwMode="auto">
          <a:xfrm>
            <a:off x="7671393" y="2202511"/>
            <a:ext cx="4520607" cy="2574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788" y="855858"/>
            <a:ext cx="6999817" cy="5267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832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75B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 descr="ê´ë ¨ ì´ë¯¸ì§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3" t="7678" r="227" b="5486"/>
          <a:stretch/>
        </p:blipFill>
        <p:spPr bwMode="auto">
          <a:xfrm>
            <a:off x="7481104" y="2078154"/>
            <a:ext cx="4710896" cy="4779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그룹 32"/>
          <p:cNvGrpSpPr/>
          <p:nvPr/>
        </p:nvGrpSpPr>
        <p:grpSpPr>
          <a:xfrm flipV="1">
            <a:off x="0" y="0"/>
            <a:ext cx="9707878" cy="6858001"/>
            <a:chOff x="0" y="0"/>
            <a:chExt cx="7618776" cy="6858001"/>
          </a:xfrm>
          <a:solidFill>
            <a:schemeClr val="accent5">
              <a:lumMod val="50000"/>
            </a:schemeClr>
          </a:solidFill>
        </p:grpSpPr>
        <p:sp>
          <p:nvSpPr>
            <p:cNvPr id="31" name="직각 삼각형 30"/>
            <p:cNvSpPr/>
            <p:nvPr/>
          </p:nvSpPr>
          <p:spPr>
            <a:xfrm>
              <a:off x="5062206" y="2"/>
              <a:ext cx="2556570" cy="6857999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0" y="0"/>
              <a:ext cx="5062206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5" name="직사각형 24"/>
          <p:cNvSpPr/>
          <p:nvPr/>
        </p:nvSpPr>
        <p:spPr>
          <a:xfrm>
            <a:off x="355316" y="1304036"/>
            <a:ext cx="7125788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355316" y="503552"/>
            <a:ext cx="71257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Contents</a:t>
            </a:r>
            <a:endParaRPr lang="ko-KR" altLang="en-US" sz="40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526694" y="1568749"/>
            <a:ext cx="5339428" cy="4793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200000"/>
              </a:lnSpc>
              <a:buAutoNum type="arabicPeriod"/>
            </a:pPr>
            <a:r>
              <a:rPr lang="en-US" altLang="ko-KR" sz="25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Machine Learning</a:t>
            </a:r>
          </a:p>
          <a:p>
            <a:pPr marL="514350" indent="-514350">
              <a:lnSpc>
                <a:spcPct val="200000"/>
              </a:lnSpc>
              <a:buAutoNum type="arabicPeriod"/>
            </a:pPr>
            <a:r>
              <a:rPr lang="en-US" altLang="ko-KR" sz="25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Deep Learning</a:t>
            </a:r>
          </a:p>
          <a:p>
            <a:pPr marL="514350" indent="-514350">
              <a:lnSpc>
                <a:spcPct val="200000"/>
              </a:lnSpc>
              <a:buAutoNum type="arabicPeriod"/>
            </a:pPr>
            <a:r>
              <a:rPr lang="en-US" altLang="ko-KR" sz="25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Artificial Neural Network</a:t>
            </a:r>
          </a:p>
          <a:p>
            <a:pPr marL="514350" indent="-514350">
              <a:lnSpc>
                <a:spcPct val="200000"/>
              </a:lnSpc>
              <a:buAutoNum type="arabicPeriod"/>
            </a:pPr>
            <a:r>
              <a:rPr lang="en-US" altLang="ko-KR" sz="25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Perceptron</a:t>
            </a:r>
          </a:p>
          <a:p>
            <a:pPr marL="514350" indent="-514350">
              <a:lnSpc>
                <a:spcPct val="200000"/>
              </a:lnSpc>
              <a:buAutoNum type="arabicPeriod"/>
            </a:pPr>
            <a:r>
              <a:rPr lang="en-US" altLang="ko-KR" sz="25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Multi Layer Perceptron</a:t>
            </a:r>
          </a:p>
          <a:p>
            <a:pPr marL="514350" indent="-514350">
              <a:lnSpc>
                <a:spcPct val="200000"/>
              </a:lnSpc>
              <a:buAutoNum type="arabicPeriod"/>
            </a:pPr>
            <a:r>
              <a:rPr lang="en-US" altLang="ko-KR" sz="25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Learning Algorithms</a:t>
            </a:r>
          </a:p>
        </p:txBody>
      </p:sp>
      <p:grpSp>
        <p:nvGrpSpPr>
          <p:cNvPr id="46" name="그룹 45"/>
          <p:cNvGrpSpPr/>
          <p:nvPr/>
        </p:nvGrpSpPr>
        <p:grpSpPr>
          <a:xfrm flipH="1">
            <a:off x="6452144" y="1"/>
            <a:ext cx="5756449" cy="6857998"/>
            <a:chOff x="1" y="0"/>
            <a:chExt cx="7618775" cy="6858001"/>
          </a:xfrm>
          <a:solidFill>
            <a:schemeClr val="accent5">
              <a:lumMod val="75000"/>
              <a:alpha val="44000"/>
            </a:schemeClr>
          </a:solidFill>
        </p:grpSpPr>
        <p:sp>
          <p:nvSpPr>
            <p:cNvPr id="47" name="직각 삼각형 46"/>
            <p:cNvSpPr/>
            <p:nvPr/>
          </p:nvSpPr>
          <p:spPr>
            <a:xfrm>
              <a:off x="3309747" y="2"/>
              <a:ext cx="4309029" cy="6857999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1" y="0"/>
              <a:ext cx="3309745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112904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33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0" y="486137"/>
            <a:ext cx="12192000" cy="6007260"/>
            <a:chOff x="0" y="1611799"/>
            <a:chExt cx="12192000" cy="3779082"/>
          </a:xfrm>
        </p:grpSpPr>
        <p:grpSp>
          <p:nvGrpSpPr>
            <p:cNvPr id="14" name="그룹 13"/>
            <p:cNvGrpSpPr/>
            <p:nvPr/>
          </p:nvGrpSpPr>
          <p:grpSpPr>
            <a:xfrm>
              <a:off x="0" y="1611800"/>
              <a:ext cx="12192000" cy="3779081"/>
              <a:chOff x="0" y="2089894"/>
              <a:chExt cx="12199716" cy="1921892"/>
            </a:xfrm>
          </p:grpSpPr>
          <p:pic>
            <p:nvPicPr>
              <p:cNvPr id="15" name="Picture 2" descr="ì¤ë¬´ë¬ì ëí ì´ë¯¸ì§ ê²ìê²°ê³¼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57069"/>
              <a:stretch/>
            </p:blipFill>
            <p:spPr bwMode="auto">
              <a:xfrm>
                <a:off x="0" y="2089894"/>
                <a:ext cx="4286250" cy="19218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6" name="Picture 2" descr="ì¤ë¬´ë¬ì ëí ì´ë¯¸ì§ ê²ìê²°ê³¼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57069"/>
              <a:stretch/>
            </p:blipFill>
            <p:spPr bwMode="auto">
              <a:xfrm>
                <a:off x="4286250" y="2089894"/>
                <a:ext cx="4286250" cy="19218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7" name="Picture 2" descr="ì¤ë¬´ë¬ì ëí ì´ë¯¸ì§ ê²ìê²°ê³¼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5376" b="57069"/>
              <a:stretch/>
            </p:blipFill>
            <p:spPr bwMode="auto">
              <a:xfrm>
                <a:off x="8572500" y="2089894"/>
                <a:ext cx="3627216" cy="19218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" name="직사각형 2"/>
            <p:cNvSpPr/>
            <p:nvPr/>
          </p:nvSpPr>
          <p:spPr>
            <a:xfrm>
              <a:off x="1" y="1611799"/>
              <a:ext cx="12191999" cy="3779081"/>
            </a:xfrm>
            <a:prstGeom prst="rect">
              <a:avLst/>
            </a:prstGeom>
            <a:solidFill>
              <a:schemeClr val="accent5">
                <a:lumMod val="50000"/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3" name="직사각형 22"/>
          <p:cNvSpPr/>
          <p:nvPr/>
        </p:nvSpPr>
        <p:spPr>
          <a:xfrm>
            <a:off x="0" y="590308"/>
            <a:ext cx="12191999" cy="5798916"/>
          </a:xfrm>
          <a:prstGeom prst="rect">
            <a:avLst/>
          </a:prstGeom>
          <a:solidFill>
            <a:srgbClr val="1B33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Picture 2" descr="http://solarisailab.com/wp-content/uploads/2017/05/perceptron_image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194"/>
          <a:stretch/>
        </p:blipFill>
        <p:spPr bwMode="auto">
          <a:xfrm>
            <a:off x="7400458" y="2202511"/>
            <a:ext cx="4520607" cy="2574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320" y="1594290"/>
            <a:ext cx="6143625" cy="379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52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33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0" y="486137"/>
            <a:ext cx="12192000" cy="6007260"/>
            <a:chOff x="0" y="1611799"/>
            <a:chExt cx="12192000" cy="3779082"/>
          </a:xfrm>
        </p:grpSpPr>
        <p:grpSp>
          <p:nvGrpSpPr>
            <p:cNvPr id="14" name="그룹 13"/>
            <p:cNvGrpSpPr/>
            <p:nvPr/>
          </p:nvGrpSpPr>
          <p:grpSpPr>
            <a:xfrm>
              <a:off x="0" y="1611800"/>
              <a:ext cx="12192000" cy="3779081"/>
              <a:chOff x="0" y="2089894"/>
              <a:chExt cx="12199716" cy="1921892"/>
            </a:xfrm>
          </p:grpSpPr>
          <p:pic>
            <p:nvPicPr>
              <p:cNvPr id="15" name="Picture 2" descr="ì¤ë¬´ë¬ì ëí ì´ë¯¸ì§ ê²ìê²°ê³¼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57069"/>
              <a:stretch/>
            </p:blipFill>
            <p:spPr bwMode="auto">
              <a:xfrm>
                <a:off x="0" y="2089894"/>
                <a:ext cx="4286250" cy="19218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6" name="Picture 2" descr="ì¤ë¬´ë¬ì ëí ì´ë¯¸ì§ ê²ìê²°ê³¼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57069"/>
              <a:stretch/>
            </p:blipFill>
            <p:spPr bwMode="auto">
              <a:xfrm>
                <a:off x="4286250" y="2089894"/>
                <a:ext cx="4286250" cy="19218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7" name="Picture 2" descr="ì¤ë¬´ë¬ì ëí ì´ë¯¸ì§ ê²ìê²°ê³¼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5376" b="57069"/>
              <a:stretch/>
            </p:blipFill>
            <p:spPr bwMode="auto">
              <a:xfrm>
                <a:off x="8572500" y="2089894"/>
                <a:ext cx="3627216" cy="19218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" name="직사각형 2"/>
            <p:cNvSpPr/>
            <p:nvPr/>
          </p:nvSpPr>
          <p:spPr>
            <a:xfrm>
              <a:off x="1" y="1611799"/>
              <a:ext cx="12191999" cy="3779081"/>
            </a:xfrm>
            <a:prstGeom prst="rect">
              <a:avLst/>
            </a:prstGeom>
            <a:solidFill>
              <a:schemeClr val="accent5">
                <a:lumMod val="50000"/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3" name="직사각형 22"/>
          <p:cNvSpPr/>
          <p:nvPr/>
        </p:nvSpPr>
        <p:spPr>
          <a:xfrm>
            <a:off x="0" y="619246"/>
            <a:ext cx="12191999" cy="5798916"/>
          </a:xfrm>
          <a:prstGeom prst="rect">
            <a:avLst/>
          </a:prstGeom>
          <a:solidFill>
            <a:srgbClr val="1B33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3746233" y="3873617"/>
            <a:ext cx="5358150" cy="502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3364729" y="3090494"/>
            <a:ext cx="58753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Multi Layer Perceptron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2916820" y="1863524"/>
            <a:ext cx="6771190" cy="3310360"/>
          </a:xfrm>
          <a:prstGeom prst="rect">
            <a:avLst/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3623339" y="3873615"/>
            <a:ext cx="5358150" cy="502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8228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75B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 descr="ê´ë ¨ ì´ë¯¸ì§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3" t="7678" r="227" b="5486"/>
          <a:stretch/>
        </p:blipFill>
        <p:spPr bwMode="auto">
          <a:xfrm>
            <a:off x="7481104" y="2078154"/>
            <a:ext cx="4710896" cy="4779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6" name="그룹 45"/>
          <p:cNvGrpSpPr/>
          <p:nvPr/>
        </p:nvGrpSpPr>
        <p:grpSpPr>
          <a:xfrm flipH="1">
            <a:off x="6452144" y="1"/>
            <a:ext cx="5756449" cy="6857998"/>
            <a:chOff x="1" y="0"/>
            <a:chExt cx="7618775" cy="6858001"/>
          </a:xfrm>
          <a:solidFill>
            <a:schemeClr val="accent5">
              <a:lumMod val="75000"/>
              <a:alpha val="44000"/>
            </a:schemeClr>
          </a:solidFill>
        </p:grpSpPr>
        <p:sp>
          <p:nvSpPr>
            <p:cNvPr id="47" name="직각 삼각형 46"/>
            <p:cNvSpPr/>
            <p:nvPr/>
          </p:nvSpPr>
          <p:spPr>
            <a:xfrm>
              <a:off x="3309747" y="2"/>
              <a:ext cx="4309029" cy="6857999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1" y="0"/>
              <a:ext cx="3309745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1" name="그룹 20"/>
          <p:cNvGrpSpPr/>
          <p:nvPr/>
        </p:nvGrpSpPr>
        <p:grpSpPr>
          <a:xfrm flipV="1">
            <a:off x="0" y="0"/>
            <a:ext cx="9707878" cy="6858001"/>
            <a:chOff x="0" y="0"/>
            <a:chExt cx="7618776" cy="6858001"/>
          </a:xfrm>
          <a:solidFill>
            <a:schemeClr val="accent5">
              <a:lumMod val="50000"/>
            </a:schemeClr>
          </a:solidFill>
        </p:grpSpPr>
        <p:sp>
          <p:nvSpPr>
            <p:cNvPr id="22" name="직각 삼각형 21"/>
            <p:cNvSpPr/>
            <p:nvPr/>
          </p:nvSpPr>
          <p:spPr>
            <a:xfrm>
              <a:off x="5062206" y="2"/>
              <a:ext cx="2556570" cy="6857999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0" y="0"/>
              <a:ext cx="5062206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5" name="직사각형 24"/>
          <p:cNvSpPr/>
          <p:nvPr/>
        </p:nvSpPr>
        <p:spPr>
          <a:xfrm>
            <a:off x="355316" y="1304036"/>
            <a:ext cx="7125788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355316" y="503552"/>
            <a:ext cx="71257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Multi Layer Perceptron</a:t>
            </a:r>
            <a:endParaRPr lang="en-US" altLang="ko-KR" sz="40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355317" y="2409608"/>
            <a:ext cx="7508524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2000" dirty="0"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인공신경망은 </a:t>
            </a:r>
            <a:r>
              <a:rPr lang="ko-KR" altLang="en-US" sz="2000" dirty="0" smtClean="0"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여러 개의 </a:t>
            </a:r>
            <a:r>
              <a:rPr lang="ko-KR" altLang="en-US" sz="2000" dirty="0"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계층으로 </a:t>
            </a:r>
            <a:r>
              <a:rPr lang="ko-KR" altLang="en-US" sz="2000" dirty="0" smtClean="0"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이루어져 있는데</a:t>
            </a:r>
            <a:r>
              <a:rPr lang="en-US" altLang="ko-KR" sz="2000" dirty="0"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가장 첫번째 계층을 입력 계층</a:t>
            </a:r>
            <a:r>
              <a:rPr lang="en-US" altLang="ko-KR" sz="2000" dirty="0"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가장 마지막 계층을 </a:t>
            </a:r>
            <a:r>
              <a:rPr lang="ko-KR" altLang="en-US" sz="2000" dirty="0" smtClean="0"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출력 계층 이라고 </a:t>
            </a:r>
            <a:r>
              <a:rPr lang="ko-KR" altLang="en-US" sz="2000" dirty="0"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한다</a:t>
            </a:r>
            <a:r>
              <a:rPr lang="en-US" altLang="ko-KR" sz="2000" dirty="0"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. </a:t>
            </a:r>
            <a:endParaRPr lang="en-US" altLang="ko-KR" sz="2000" dirty="0" smtClean="0">
              <a:solidFill>
                <a:schemeClr val="bg1"/>
              </a:solidFill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  <a:p>
            <a:pPr lv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2000" dirty="0" smtClean="0"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그리고 </a:t>
            </a:r>
            <a:r>
              <a:rPr lang="ko-KR" altLang="en-US" sz="2000" dirty="0"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입력 계층과 </a:t>
            </a:r>
            <a:r>
              <a:rPr lang="ko-KR" altLang="en-US" sz="2000" dirty="0" smtClean="0"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출력 계층을 </a:t>
            </a:r>
            <a:r>
              <a:rPr lang="ko-KR" altLang="en-US" sz="2000" dirty="0"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제외한 나머지 계층들을 </a:t>
            </a:r>
            <a:r>
              <a:rPr lang="ko-KR" altLang="en-US" sz="2000" b="1" dirty="0"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은닉 계층</a:t>
            </a:r>
            <a:r>
              <a:rPr lang="ko-KR" altLang="en-US" sz="2000" dirty="0"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이라고 하는데</a:t>
            </a:r>
            <a:r>
              <a:rPr lang="en-US" altLang="ko-KR" sz="2000" dirty="0"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단층 </a:t>
            </a:r>
            <a:r>
              <a:rPr lang="ko-KR" altLang="en-US" sz="2000" dirty="0" err="1"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퍼셉트론을</a:t>
            </a:r>
            <a:r>
              <a:rPr lang="ko-KR" altLang="en-US" sz="2000" dirty="0"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 </a:t>
            </a:r>
            <a:r>
              <a:rPr lang="ko-KR" altLang="en-US" sz="2000" dirty="0" smtClean="0"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쌓아 올려 </a:t>
            </a:r>
            <a:r>
              <a:rPr lang="ko-KR" altLang="en-US" sz="2000" dirty="0"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은닉 계층이 존재하는 </a:t>
            </a:r>
            <a:r>
              <a:rPr lang="ko-KR" altLang="en-US" sz="2000" dirty="0" err="1"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퍼셉트론을</a:t>
            </a:r>
            <a:r>
              <a:rPr lang="ko-KR" altLang="en-US" sz="2000" dirty="0"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 </a:t>
            </a:r>
            <a:r>
              <a:rPr lang="ko-KR" altLang="en-US" sz="2000" b="1" dirty="0"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다층 </a:t>
            </a:r>
            <a:r>
              <a:rPr lang="ko-KR" altLang="en-US" sz="2000" b="1" dirty="0" err="1"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퍼셉트론</a:t>
            </a:r>
            <a:r>
              <a:rPr lang="en-US" altLang="ko-KR" sz="2000" b="1" dirty="0"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(Multi Layer Perceptron)</a:t>
            </a:r>
            <a:r>
              <a:rPr lang="ko-KR" altLang="en-US" sz="2000" dirty="0"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이라고 한다</a:t>
            </a:r>
            <a:r>
              <a:rPr lang="en-US" altLang="ko-KR" sz="2000" dirty="0"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55316" y="1707940"/>
            <a:ext cx="533942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700" b="1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Neuron and Perceptron</a:t>
            </a:r>
          </a:p>
        </p:txBody>
      </p:sp>
    </p:spTree>
    <p:extLst>
      <p:ext uri="{BB962C8B-B14F-4D97-AF65-F5344CB8AC3E}">
        <p14:creationId xmlns:p14="http://schemas.microsoft.com/office/powerpoint/2010/main" val="3379674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33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0" y="486137"/>
            <a:ext cx="12192000" cy="6007260"/>
            <a:chOff x="0" y="1611799"/>
            <a:chExt cx="12192000" cy="3779082"/>
          </a:xfrm>
        </p:grpSpPr>
        <p:grpSp>
          <p:nvGrpSpPr>
            <p:cNvPr id="14" name="그룹 13"/>
            <p:cNvGrpSpPr/>
            <p:nvPr/>
          </p:nvGrpSpPr>
          <p:grpSpPr>
            <a:xfrm>
              <a:off x="0" y="1611800"/>
              <a:ext cx="12192000" cy="3779081"/>
              <a:chOff x="0" y="2089894"/>
              <a:chExt cx="12199716" cy="1921892"/>
            </a:xfrm>
          </p:grpSpPr>
          <p:pic>
            <p:nvPicPr>
              <p:cNvPr id="15" name="Picture 2" descr="ì¤ë¬´ë¬ì ëí ì´ë¯¸ì§ ê²ìê²°ê³¼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57069"/>
              <a:stretch/>
            </p:blipFill>
            <p:spPr bwMode="auto">
              <a:xfrm>
                <a:off x="0" y="2089894"/>
                <a:ext cx="4286250" cy="19218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6" name="Picture 2" descr="ì¤ë¬´ë¬ì ëí ì´ë¯¸ì§ ê²ìê²°ê³¼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57069"/>
              <a:stretch/>
            </p:blipFill>
            <p:spPr bwMode="auto">
              <a:xfrm>
                <a:off x="4286250" y="2089894"/>
                <a:ext cx="4286250" cy="19218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7" name="Picture 2" descr="ì¤ë¬´ë¬ì ëí ì´ë¯¸ì§ ê²ìê²°ê³¼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5376" b="57069"/>
              <a:stretch/>
            </p:blipFill>
            <p:spPr bwMode="auto">
              <a:xfrm>
                <a:off x="8572500" y="2089894"/>
                <a:ext cx="3627216" cy="19218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" name="직사각형 2"/>
            <p:cNvSpPr/>
            <p:nvPr/>
          </p:nvSpPr>
          <p:spPr>
            <a:xfrm>
              <a:off x="1" y="1611799"/>
              <a:ext cx="12191999" cy="3779081"/>
            </a:xfrm>
            <a:prstGeom prst="rect">
              <a:avLst/>
            </a:prstGeom>
            <a:solidFill>
              <a:schemeClr val="accent5">
                <a:lumMod val="50000"/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3" name="직사각형 22"/>
          <p:cNvSpPr/>
          <p:nvPr/>
        </p:nvSpPr>
        <p:spPr>
          <a:xfrm>
            <a:off x="0" y="619246"/>
            <a:ext cx="12191999" cy="5798916"/>
          </a:xfrm>
          <a:prstGeom prst="rect">
            <a:avLst/>
          </a:prstGeom>
          <a:solidFill>
            <a:srgbClr val="1B33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290" name="Picture 2" descr="https://www.researchgate.net/profile/Junita_Mohamad-Saleh/publication/257071174/figure/fig3/AS:297526545666050@1447947264431/A-schematic-diagram-of-a-Multi-Layer-Perceptron-MLP-neural-network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5589" y="1820658"/>
            <a:ext cx="5380819" cy="3396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2337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33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0" y="486137"/>
            <a:ext cx="12192000" cy="6007260"/>
            <a:chOff x="0" y="1611799"/>
            <a:chExt cx="12192000" cy="3779082"/>
          </a:xfrm>
        </p:grpSpPr>
        <p:grpSp>
          <p:nvGrpSpPr>
            <p:cNvPr id="14" name="그룹 13"/>
            <p:cNvGrpSpPr/>
            <p:nvPr/>
          </p:nvGrpSpPr>
          <p:grpSpPr>
            <a:xfrm>
              <a:off x="0" y="1611800"/>
              <a:ext cx="12192000" cy="3779081"/>
              <a:chOff x="0" y="2089894"/>
              <a:chExt cx="12199716" cy="1921892"/>
            </a:xfrm>
          </p:grpSpPr>
          <p:pic>
            <p:nvPicPr>
              <p:cNvPr id="15" name="Picture 2" descr="ì¤ë¬´ë¬ì ëí ì´ë¯¸ì§ ê²ìê²°ê³¼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57069"/>
              <a:stretch/>
            </p:blipFill>
            <p:spPr bwMode="auto">
              <a:xfrm>
                <a:off x="0" y="2089894"/>
                <a:ext cx="4286250" cy="19218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6" name="Picture 2" descr="ì¤ë¬´ë¬ì ëí ì´ë¯¸ì§ ê²ìê²°ê³¼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57069"/>
              <a:stretch/>
            </p:blipFill>
            <p:spPr bwMode="auto">
              <a:xfrm>
                <a:off x="4286250" y="2089894"/>
                <a:ext cx="4286250" cy="19218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7" name="Picture 2" descr="ì¤ë¬´ë¬ì ëí ì´ë¯¸ì§ ê²ìê²°ê³¼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5376" b="57069"/>
              <a:stretch/>
            </p:blipFill>
            <p:spPr bwMode="auto">
              <a:xfrm>
                <a:off x="8572500" y="2089894"/>
                <a:ext cx="3627216" cy="19218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" name="직사각형 2"/>
            <p:cNvSpPr/>
            <p:nvPr/>
          </p:nvSpPr>
          <p:spPr>
            <a:xfrm>
              <a:off x="1" y="1611799"/>
              <a:ext cx="12191999" cy="3779081"/>
            </a:xfrm>
            <a:prstGeom prst="rect">
              <a:avLst/>
            </a:prstGeom>
            <a:solidFill>
              <a:schemeClr val="accent5">
                <a:lumMod val="50000"/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3" name="직사각형 22"/>
          <p:cNvSpPr/>
          <p:nvPr/>
        </p:nvSpPr>
        <p:spPr>
          <a:xfrm>
            <a:off x="1" y="590308"/>
            <a:ext cx="12191999" cy="5798916"/>
          </a:xfrm>
          <a:prstGeom prst="rect">
            <a:avLst/>
          </a:prstGeom>
          <a:solidFill>
            <a:srgbClr val="1B33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r="1552" b="51671"/>
          <a:stretch/>
        </p:blipFill>
        <p:spPr>
          <a:xfrm>
            <a:off x="1321259" y="2394631"/>
            <a:ext cx="2803772" cy="194261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5819" y="1232341"/>
            <a:ext cx="6057900" cy="42672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5"/>
          <a:srcRect l="-1057" t="20771"/>
          <a:stretch/>
        </p:blipFill>
        <p:spPr>
          <a:xfrm>
            <a:off x="8311213" y="1302354"/>
            <a:ext cx="335666" cy="355273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39602" y="3489766"/>
            <a:ext cx="192916" cy="33142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08512" y="2454410"/>
            <a:ext cx="165696" cy="369812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59434" y="1856685"/>
            <a:ext cx="829547" cy="389379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8049799" y="1727640"/>
            <a:ext cx="763929" cy="3145867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6039587" y="2265434"/>
            <a:ext cx="763929" cy="236444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1401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33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0" y="486137"/>
            <a:ext cx="12192000" cy="6007260"/>
            <a:chOff x="0" y="1611799"/>
            <a:chExt cx="12192000" cy="3779082"/>
          </a:xfrm>
        </p:grpSpPr>
        <p:grpSp>
          <p:nvGrpSpPr>
            <p:cNvPr id="14" name="그룹 13"/>
            <p:cNvGrpSpPr/>
            <p:nvPr/>
          </p:nvGrpSpPr>
          <p:grpSpPr>
            <a:xfrm>
              <a:off x="0" y="1611800"/>
              <a:ext cx="12192000" cy="3779081"/>
              <a:chOff x="0" y="2089894"/>
              <a:chExt cx="12199716" cy="1921892"/>
            </a:xfrm>
          </p:grpSpPr>
          <p:pic>
            <p:nvPicPr>
              <p:cNvPr id="15" name="Picture 2" descr="ì¤ë¬´ë¬ì ëí ì´ë¯¸ì§ ê²ìê²°ê³¼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57069"/>
              <a:stretch/>
            </p:blipFill>
            <p:spPr bwMode="auto">
              <a:xfrm>
                <a:off x="0" y="2089894"/>
                <a:ext cx="4286250" cy="19218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6" name="Picture 2" descr="ì¤ë¬´ë¬ì ëí ì´ë¯¸ì§ ê²ìê²°ê³¼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57069"/>
              <a:stretch/>
            </p:blipFill>
            <p:spPr bwMode="auto">
              <a:xfrm>
                <a:off x="4286250" y="2089894"/>
                <a:ext cx="4286250" cy="19218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7" name="Picture 2" descr="ì¤ë¬´ë¬ì ëí ì´ë¯¸ì§ ê²ìê²°ê³¼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5376" b="57069"/>
              <a:stretch/>
            </p:blipFill>
            <p:spPr bwMode="auto">
              <a:xfrm>
                <a:off x="8572500" y="2089894"/>
                <a:ext cx="3627216" cy="19218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" name="직사각형 2"/>
            <p:cNvSpPr/>
            <p:nvPr/>
          </p:nvSpPr>
          <p:spPr>
            <a:xfrm>
              <a:off x="1" y="1611799"/>
              <a:ext cx="12191999" cy="3779081"/>
            </a:xfrm>
            <a:prstGeom prst="rect">
              <a:avLst/>
            </a:prstGeom>
            <a:solidFill>
              <a:schemeClr val="accent5">
                <a:lumMod val="50000"/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3" name="직사각형 22"/>
          <p:cNvSpPr/>
          <p:nvPr/>
        </p:nvSpPr>
        <p:spPr>
          <a:xfrm>
            <a:off x="-1" y="590307"/>
            <a:ext cx="12191999" cy="5798916"/>
          </a:xfrm>
          <a:prstGeom prst="rect">
            <a:avLst/>
          </a:prstGeom>
          <a:solidFill>
            <a:srgbClr val="1B33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l="813" t="50392" r="738" b="1279"/>
          <a:stretch/>
        </p:blipFill>
        <p:spPr>
          <a:xfrm>
            <a:off x="1257531" y="2518456"/>
            <a:ext cx="2803772" cy="194261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7553" y="1274709"/>
            <a:ext cx="6057900" cy="42291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1304" y="2485143"/>
            <a:ext cx="192916" cy="33142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00945" y="1484192"/>
            <a:ext cx="333633" cy="744626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5871321" y="2265434"/>
            <a:ext cx="763929" cy="236444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933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75B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 descr="ê´ë ¨ ì´ë¯¸ì§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3" t="7678" r="227" b="5486"/>
          <a:stretch/>
        </p:blipFill>
        <p:spPr bwMode="auto">
          <a:xfrm>
            <a:off x="7481104" y="2078154"/>
            <a:ext cx="4710896" cy="4779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6" name="그룹 45"/>
          <p:cNvGrpSpPr/>
          <p:nvPr/>
        </p:nvGrpSpPr>
        <p:grpSpPr>
          <a:xfrm flipH="1">
            <a:off x="6452144" y="1"/>
            <a:ext cx="5756449" cy="6857998"/>
            <a:chOff x="1" y="0"/>
            <a:chExt cx="7618775" cy="6858001"/>
          </a:xfrm>
          <a:solidFill>
            <a:schemeClr val="accent5">
              <a:lumMod val="75000"/>
              <a:alpha val="44000"/>
            </a:schemeClr>
          </a:solidFill>
        </p:grpSpPr>
        <p:sp>
          <p:nvSpPr>
            <p:cNvPr id="47" name="직각 삼각형 46"/>
            <p:cNvSpPr/>
            <p:nvPr/>
          </p:nvSpPr>
          <p:spPr>
            <a:xfrm>
              <a:off x="3309747" y="2"/>
              <a:ext cx="4309029" cy="6857999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1" y="0"/>
              <a:ext cx="3309745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1" name="그룹 20"/>
          <p:cNvGrpSpPr/>
          <p:nvPr/>
        </p:nvGrpSpPr>
        <p:grpSpPr>
          <a:xfrm flipV="1">
            <a:off x="0" y="0"/>
            <a:ext cx="9707878" cy="6858001"/>
            <a:chOff x="0" y="0"/>
            <a:chExt cx="7618776" cy="6858001"/>
          </a:xfrm>
          <a:solidFill>
            <a:schemeClr val="accent5">
              <a:lumMod val="50000"/>
            </a:schemeClr>
          </a:solidFill>
        </p:grpSpPr>
        <p:sp>
          <p:nvSpPr>
            <p:cNvPr id="22" name="직각 삼각형 21"/>
            <p:cNvSpPr/>
            <p:nvPr/>
          </p:nvSpPr>
          <p:spPr>
            <a:xfrm>
              <a:off x="5062206" y="2"/>
              <a:ext cx="2556570" cy="6857999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0" y="0"/>
              <a:ext cx="5062206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5" name="직사각형 24"/>
          <p:cNvSpPr/>
          <p:nvPr/>
        </p:nvSpPr>
        <p:spPr>
          <a:xfrm>
            <a:off x="355316" y="1304036"/>
            <a:ext cx="7125788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355316" y="503552"/>
            <a:ext cx="71257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Multi Layer Perceptron</a:t>
            </a:r>
            <a:endParaRPr lang="en-US" altLang="ko-KR" sz="40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355317" y="2409608"/>
            <a:ext cx="7508524" cy="3093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2000" dirty="0"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현재 층에서 다음 층으로 </a:t>
            </a:r>
            <a:r>
              <a:rPr lang="ko-KR" altLang="en-US" sz="2000" dirty="0" smtClean="0"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출력 값을 </a:t>
            </a:r>
            <a:r>
              <a:rPr lang="ko-KR" altLang="en-US" sz="2000" dirty="0"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넘겨줄 때</a:t>
            </a:r>
            <a:r>
              <a:rPr lang="en-US" altLang="ko-KR" sz="2000" dirty="0"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이 </a:t>
            </a:r>
            <a:r>
              <a:rPr lang="ko-KR" altLang="en-US" sz="2000" dirty="0" smtClean="0"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출력 값의 </a:t>
            </a:r>
            <a:r>
              <a:rPr lang="ko-KR" altLang="en-US" sz="2000" dirty="0"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형태를 변환해주는 함수를 </a:t>
            </a:r>
            <a:r>
              <a:rPr lang="ko-KR" altLang="en-US" sz="2000" dirty="0" smtClean="0"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말한다</a:t>
            </a:r>
            <a:r>
              <a:rPr lang="en-US" altLang="ko-KR" sz="2000" dirty="0" smtClean="0"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.</a:t>
            </a:r>
          </a:p>
          <a:p>
            <a:pPr lv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2000" dirty="0"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활</a:t>
            </a:r>
            <a:r>
              <a:rPr lang="ko-KR" altLang="en-US" sz="2000" dirty="0" smtClean="0"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성화 </a:t>
            </a:r>
            <a:r>
              <a:rPr lang="ko-KR" altLang="en-US" sz="2000" dirty="0"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함수로는 비선형 함수를 쓰는데</a:t>
            </a:r>
            <a:r>
              <a:rPr lang="en-US" altLang="ko-KR" sz="2000" dirty="0"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그 이유는 선형 함수는 가중치와 편향의 학습으로 대체 가능하므로</a:t>
            </a:r>
            <a:r>
              <a:rPr lang="en-US" altLang="ko-KR" sz="2000" dirty="0"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층을 깊게 하는 의미가 없어지기 때문이다</a:t>
            </a:r>
            <a:r>
              <a:rPr lang="en-US" altLang="ko-KR" sz="2000" dirty="0"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55316" y="1707940"/>
            <a:ext cx="533942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700" b="1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Activation functions</a:t>
            </a:r>
            <a:endParaRPr lang="en-US" altLang="ko-KR" sz="2700" b="1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18167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33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0" y="486137"/>
            <a:ext cx="12192000" cy="6007260"/>
            <a:chOff x="0" y="1611799"/>
            <a:chExt cx="12192000" cy="3779082"/>
          </a:xfrm>
        </p:grpSpPr>
        <p:grpSp>
          <p:nvGrpSpPr>
            <p:cNvPr id="14" name="그룹 13"/>
            <p:cNvGrpSpPr/>
            <p:nvPr/>
          </p:nvGrpSpPr>
          <p:grpSpPr>
            <a:xfrm>
              <a:off x="0" y="1611800"/>
              <a:ext cx="12192000" cy="3779081"/>
              <a:chOff x="0" y="2089894"/>
              <a:chExt cx="12199716" cy="1921892"/>
            </a:xfrm>
          </p:grpSpPr>
          <p:pic>
            <p:nvPicPr>
              <p:cNvPr id="15" name="Picture 2" descr="ì¤ë¬´ë¬ì ëí ì´ë¯¸ì§ ê²ìê²°ê³¼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57069"/>
              <a:stretch/>
            </p:blipFill>
            <p:spPr bwMode="auto">
              <a:xfrm>
                <a:off x="0" y="2089894"/>
                <a:ext cx="4286250" cy="19218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6" name="Picture 2" descr="ì¤ë¬´ë¬ì ëí ì´ë¯¸ì§ ê²ìê²°ê³¼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57069"/>
              <a:stretch/>
            </p:blipFill>
            <p:spPr bwMode="auto">
              <a:xfrm>
                <a:off x="4286250" y="2089894"/>
                <a:ext cx="4286250" cy="19218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7" name="Picture 2" descr="ì¤ë¬´ë¬ì ëí ì´ë¯¸ì§ ê²ìê²°ê³¼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5376" b="57069"/>
              <a:stretch/>
            </p:blipFill>
            <p:spPr bwMode="auto">
              <a:xfrm>
                <a:off x="8572500" y="2089894"/>
                <a:ext cx="3627216" cy="19218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" name="직사각형 2"/>
            <p:cNvSpPr/>
            <p:nvPr/>
          </p:nvSpPr>
          <p:spPr>
            <a:xfrm>
              <a:off x="1" y="1611799"/>
              <a:ext cx="12191999" cy="3779081"/>
            </a:xfrm>
            <a:prstGeom prst="rect">
              <a:avLst/>
            </a:prstGeom>
            <a:solidFill>
              <a:schemeClr val="accent5">
                <a:lumMod val="50000"/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3" name="직사각형 22"/>
          <p:cNvSpPr/>
          <p:nvPr/>
        </p:nvSpPr>
        <p:spPr>
          <a:xfrm>
            <a:off x="-1" y="590307"/>
            <a:ext cx="12191999" cy="5798916"/>
          </a:xfrm>
          <a:prstGeom prst="rect">
            <a:avLst/>
          </a:prstGeom>
          <a:solidFill>
            <a:srgbClr val="1B33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386" name="Picture 2" descr="ReLU'ì ëí ì´ë¯¸ì§ ê²ìê²°ê³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557" y="1678085"/>
            <a:ext cx="2705967" cy="2107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 descr="sigmoid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47" r="8583"/>
          <a:stretch/>
        </p:blipFill>
        <p:spPr bwMode="auto">
          <a:xfrm>
            <a:off x="4283537" y="1678084"/>
            <a:ext cx="3188678" cy="2107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0" name="Picture 6" descr="tanhì ëí ì´ë¯¸ì§ ê²ìê²°ê³¼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7076" y="1678084"/>
            <a:ext cx="3160754" cy="2107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6"/>
          <a:srcRect b="58720"/>
          <a:stretch/>
        </p:blipFill>
        <p:spPr>
          <a:xfrm>
            <a:off x="4396739" y="4461738"/>
            <a:ext cx="2962275" cy="770663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6"/>
          <a:srcRect t="41280" b="26974"/>
          <a:stretch/>
        </p:blipFill>
        <p:spPr>
          <a:xfrm>
            <a:off x="8666315" y="4550735"/>
            <a:ext cx="2962275" cy="592666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6"/>
          <a:srcRect l="-572" t="78911" r="572" b="1744"/>
          <a:stretch/>
        </p:blipFill>
        <p:spPr>
          <a:xfrm>
            <a:off x="313402" y="4666488"/>
            <a:ext cx="2962275" cy="361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120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33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0" y="486137"/>
            <a:ext cx="12192000" cy="6007260"/>
            <a:chOff x="0" y="1611799"/>
            <a:chExt cx="12192000" cy="3779082"/>
          </a:xfrm>
        </p:grpSpPr>
        <p:grpSp>
          <p:nvGrpSpPr>
            <p:cNvPr id="14" name="그룹 13"/>
            <p:cNvGrpSpPr/>
            <p:nvPr/>
          </p:nvGrpSpPr>
          <p:grpSpPr>
            <a:xfrm>
              <a:off x="0" y="1611800"/>
              <a:ext cx="12192000" cy="3779081"/>
              <a:chOff x="0" y="2089894"/>
              <a:chExt cx="12199716" cy="1921892"/>
            </a:xfrm>
          </p:grpSpPr>
          <p:pic>
            <p:nvPicPr>
              <p:cNvPr id="15" name="Picture 2" descr="ì¤ë¬´ë¬ì ëí ì´ë¯¸ì§ ê²ìê²°ê³¼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57069"/>
              <a:stretch/>
            </p:blipFill>
            <p:spPr bwMode="auto">
              <a:xfrm>
                <a:off x="0" y="2089894"/>
                <a:ext cx="4286250" cy="19218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6" name="Picture 2" descr="ì¤ë¬´ë¬ì ëí ì´ë¯¸ì§ ê²ìê²°ê³¼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57069"/>
              <a:stretch/>
            </p:blipFill>
            <p:spPr bwMode="auto">
              <a:xfrm>
                <a:off x="4286250" y="2089894"/>
                <a:ext cx="4286250" cy="19218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7" name="Picture 2" descr="ì¤ë¬´ë¬ì ëí ì´ë¯¸ì§ ê²ìê²°ê³¼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5376" b="57069"/>
              <a:stretch/>
            </p:blipFill>
            <p:spPr bwMode="auto">
              <a:xfrm>
                <a:off x="8572500" y="2089894"/>
                <a:ext cx="3627216" cy="19218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" name="직사각형 2"/>
            <p:cNvSpPr/>
            <p:nvPr/>
          </p:nvSpPr>
          <p:spPr>
            <a:xfrm>
              <a:off x="1" y="1611799"/>
              <a:ext cx="12191999" cy="3779081"/>
            </a:xfrm>
            <a:prstGeom prst="rect">
              <a:avLst/>
            </a:prstGeom>
            <a:solidFill>
              <a:schemeClr val="accent5">
                <a:lumMod val="50000"/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3" name="직사각형 22"/>
          <p:cNvSpPr/>
          <p:nvPr/>
        </p:nvSpPr>
        <p:spPr>
          <a:xfrm>
            <a:off x="-1" y="590307"/>
            <a:ext cx="12191999" cy="5798916"/>
          </a:xfrm>
          <a:prstGeom prst="rect">
            <a:avLst/>
          </a:prstGeom>
          <a:solidFill>
            <a:srgbClr val="1B33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434" name="Picture 2" descr="http://i.imgur.com/WpKD6kW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5176" y="2106879"/>
            <a:ext cx="3877225" cy="1259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6" name="Picture 4" descr="http://i.imgur.com/0mVuW9h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3448" y="2106878"/>
            <a:ext cx="3968007" cy="1250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5314" y="1927171"/>
            <a:ext cx="2838450" cy="160972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4826" y="4250539"/>
            <a:ext cx="3019425" cy="80962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00250" y="4288639"/>
            <a:ext cx="3267075" cy="77152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42501" y="4269588"/>
            <a:ext cx="3009900" cy="77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338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33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0" y="486137"/>
            <a:ext cx="12192000" cy="6007260"/>
            <a:chOff x="0" y="1611799"/>
            <a:chExt cx="12192000" cy="3779082"/>
          </a:xfrm>
        </p:grpSpPr>
        <p:grpSp>
          <p:nvGrpSpPr>
            <p:cNvPr id="14" name="그룹 13"/>
            <p:cNvGrpSpPr/>
            <p:nvPr/>
          </p:nvGrpSpPr>
          <p:grpSpPr>
            <a:xfrm>
              <a:off x="0" y="1611800"/>
              <a:ext cx="12192000" cy="3779081"/>
              <a:chOff x="0" y="2089894"/>
              <a:chExt cx="12199716" cy="1921892"/>
            </a:xfrm>
          </p:grpSpPr>
          <p:pic>
            <p:nvPicPr>
              <p:cNvPr id="15" name="Picture 2" descr="ì¤ë¬´ë¬ì ëí ì´ë¯¸ì§ ê²ìê²°ê³¼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57069"/>
              <a:stretch/>
            </p:blipFill>
            <p:spPr bwMode="auto">
              <a:xfrm>
                <a:off x="0" y="2089894"/>
                <a:ext cx="4286250" cy="19218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6" name="Picture 2" descr="ì¤ë¬´ë¬ì ëí ì´ë¯¸ì§ ê²ìê²°ê³¼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57069"/>
              <a:stretch/>
            </p:blipFill>
            <p:spPr bwMode="auto">
              <a:xfrm>
                <a:off x="4286250" y="2089894"/>
                <a:ext cx="4286250" cy="19218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7" name="Picture 2" descr="ì¤ë¬´ë¬ì ëí ì´ë¯¸ì§ ê²ìê²°ê³¼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5376" b="57069"/>
              <a:stretch/>
            </p:blipFill>
            <p:spPr bwMode="auto">
              <a:xfrm>
                <a:off x="8572500" y="2089894"/>
                <a:ext cx="3627216" cy="19218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" name="직사각형 2"/>
            <p:cNvSpPr/>
            <p:nvPr/>
          </p:nvSpPr>
          <p:spPr>
            <a:xfrm>
              <a:off x="1" y="1611799"/>
              <a:ext cx="12191999" cy="3779081"/>
            </a:xfrm>
            <a:prstGeom prst="rect">
              <a:avLst/>
            </a:prstGeom>
            <a:solidFill>
              <a:schemeClr val="accent5">
                <a:lumMod val="50000"/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3" name="직사각형 22"/>
          <p:cNvSpPr/>
          <p:nvPr/>
        </p:nvSpPr>
        <p:spPr>
          <a:xfrm>
            <a:off x="0" y="619246"/>
            <a:ext cx="12191999" cy="5798916"/>
          </a:xfrm>
          <a:prstGeom prst="rect">
            <a:avLst/>
          </a:prstGeom>
          <a:solidFill>
            <a:srgbClr val="1B33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3746233" y="3873617"/>
            <a:ext cx="5358150" cy="502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3364729" y="3090494"/>
            <a:ext cx="58753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Learning Algorithm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2916820" y="1863524"/>
            <a:ext cx="6771190" cy="3310360"/>
          </a:xfrm>
          <a:prstGeom prst="rect">
            <a:avLst/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3623339" y="3873615"/>
            <a:ext cx="5358150" cy="502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0374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33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0" y="486137"/>
            <a:ext cx="12192000" cy="6007260"/>
            <a:chOff x="0" y="1611799"/>
            <a:chExt cx="12192000" cy="3779082"/>
          </a:xfrm>
        </p:grpSpPr>
        <p:grpSp>
          <p:nvGrpSpPr>
            <p:cNvPr id="14" name="그룹 13"/>
            <p:cNvGrpSpPr/>
            <p:nvPr/>
          </p:nvGrpSpPr>
          <p:grpSpPr>
            <a:xfrm>
              <a:off x="0" y="1611800"/>
              <a:ext cx="12192000" cy="3779081"/>
              <a:chOff x="0" y="2089894"/>
              <a:chExt cx="12199716" cy="1921892"/>
            </a:xfrm>
          </p:grpSpPr>
          <p:pic>
            <p:nvPicPr>
              <p:cNvPr id="15" name="Picture 2" descr="ì¤ë¬´ë¬ì ëí ì´ë¯¸ì§ ê²ìê²°ê³¼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57069"/>
              <a:stretch/>
            </p:blipFill>
            <p:spPr bwMode="auto">
              <a:xfrm>
                <a:off x="0" y="2089894"/>
                <a:ext cx="4286250" cy="19218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6" name="Picture 2" descr="ì¤ë¬´ë¬ì ëí ì´ë¯¸ì§ ê²ìê²°ê³¼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57069"/>
              <a:stretch/>
            </p:blipFill>
            <p:spPr bwMode="auto">
              <a:xfrm>
                <a:off x="4286250" y="2089894"/>
                <a:ext cx="4286250" cy="19218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7" name="Picture 2" descr="ì¤ë¬´ë¬ì ëí ì´ë¯¸ì§ ê²ìê²°ê³¼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5376" b="57069"/>
              <a:stretch/>
            </p:blipFill>
            <p:spPr bwMode="auto">
              <a:xfrm>
                <a:off x="8572500" y="2089894"/>
                <a:ext cx="3627216" cy="19218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" name="직사각형 2"/>
            <p:cNvSpPr/>
            <p:nvPr/>
          </p:nvSpPr>
          <p:spPr>
            <a:xfrm>
              <a:off x="1" y="1611799"/>
              <a:ext cx="12191999" cy="3779081"/>
            </a:xfrm>
            <a:prstGeom prst="rect">
              <a:avLst/>
            </a:prstGeom>
            <a:solidFill>
              <a:schemeClr val="accent5">
                <a:lumMod val="50000"/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3" name="직사각형 22"/>
          <p:cNvSpPr/>
          <p:nvPr/>
        </p:nvSpPr>
        <p:spPr>
          <a:xfrm>
            <a:off x="0" y="590309"/>
            <a:ext cx="12191999" cy="5798916"/>
          </a:xfrm>
          <a:prstGeom prst="rect">
            <a:avLst/>
          </a:prstGeom>
          <a:solidFill>
            <a:srgbClr val="1B33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3746233" y="3873617"/>
            <a:ext cx="5358150" cy="502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3746233" y="3056500"/>
            <a:ext cx="53581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Machine Learning</a:t>
            </a:r>
            <a:endParaRPr lang="ko-KR" altLang="en-US" sz="40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916820" y="1863524"/>
            <a:ext cx="6771190" cy="3310360"/>
          </a:xfrm>
          <a:prstGeom prst="rect">
            <a:avLst/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0481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75B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 descr="ê´ë ¨ ì´ë¯¸ì§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3" t="7678" r="227" b="5486"/>
          <a:stretch/>
        </p:blipFill>
        <p:spPr bwMode="auto">
          <a:xfrm>
            <a:off x="7481104" y="2078154"/>
            <a:ext cx="4710896" cy="4779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6" name="그룹 45"/>
          <p:cNvGrpSpPr/>
          <p:nvPr/>
        </p:nvGrpSpPr>
        <p:grpSpPr>
          <a:xfrm flipH="1">
            <a:off x="6452144" y="1"/>
            <a:ext cx="5756449" cy="6857998"/>
            <a:chOff x="1" y="0"/>
            <a:chExt cx="7618775" cy="6858001"/>
          </a:xfrm>
          <a:solidFill>
            <a:schemeClr val="accent5">
              <a:lumMod val="75000"/>
              <a:alpha val="44000"/>
            </a:schemeClr>
          </a:solidFill>
        </p:grpSpPr>
        <p:sp>
          <p:nvSpPr>
            <p:cNvPr id="47" name="직각 삼각형 46"/>
            <p:cNvSpPr/>
            <p:nvPr/>
          </p:nvSpPr>
          <p:spPr>
            <a:xfrm>
              <a:off x="3309747" y="2"/>
              <a:ext cx="4309029" cy="6857999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1" y="0"/>
              <a:ext cx="3309745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1" name="그룹 20"/>
          <p:cNvGrpSpPr/>
          <p:nvPr/>
        </p:nvGrpSpPr>
        <p:grpSpPr>
          <a:xfrm flipV="1">
            <a:off x="0" y="0"/>
            <a:ext cx="9707878" cy="6858001"/>
            <a:chOff x="0" y="0"/>
            <a:chExt cx="7618776" cy="6858001"/>
          </a:xfrm>
          <a:solidFill>
            <a:schemeClr val="accent5">
              <a:lumMod val="50000"/>
            </a:schemeClr>
          </a:solidFill>
        </p:grpSpPr>
        <p:sp>
          <p:nvSpPr>
            <p:cNvPr id="22" name="직각 삼각형 21"/>
            <p:cNvSpPr/>
            <p:nvPr/>
          </p:nvSpPr>
          <p:spPr>
            <a:xfrm>
              <a:off x="5062206" y="2"/>
              <a:ext cx="2556570" cy="6857999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0" y="0"/>
              <a:ext cx="5062206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5" name="직사각형 24"/>
          <p:cNvSpPr/>
          <p:nvPr/>
        </p:nvSpPr>
        <p:spPr>
          <a:xfrm>
            <a:off x="355316" y="1304036"/>
            <a:ext cx="7125788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355316" y="503552"/>
            <a:ext cx="71257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Learning Algorithm</a:t>
            </a:r>
            <a:endParaRPr lang="en-US" altLang="ko-KR" sz="40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355316" y="2409608"/>
            <a:ext cx="767108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2000" dirty="0" smtClean="0"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정답 데이터와 신경망의 출력 데이터가 유사한 정도를 나타내는 함수이다</a:t>
            </a:r>
            <a:r>
              <a:rPr lang="en-US" altLang="ko-KR" sz="2000" dirty="0" smtClean="0"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.</a:t>
            </a:r>
          </a:p>
          <a:p>
            <a:pPr lv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2000" dirty="0" smtClean="0"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Cost function</a:t>
            </a:r>
            <a:r>
              <a:rPr lang="ko-KR" altLang="en-US" sz="2000" dirty="0" smtClean="0"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을 이용하여</a:t>
            </a:r>
            <a:r>
              <a:rPr lang="en-US" altLang="ko-KR" sz="2000" dirty="0" smtClean="0"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, “</a:t>
            </a:r>
            <a:r>
              <a:rPr lang="ko-KR" altLang="en-US" sz="2000" dirty="0" smtClean="0"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인공 신경망의 </a:t>
            </a:r>
            <a:r>
              <a:rPr lang="ko-KR" altLang="en-US" sz="2000" dirty="0" err="1" smtClean="0"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정답률</a:t>
            </a:r>
            <a:r>
              <a:rPr lang="ko-KR" altLang="en-US" sz="2000" dirty="0" smtClean="0"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 </a:t>
            </a:r>
            <a:r>
              <a:rPr lang="ko-KR" altLang="en-US" sz="2000" dirty="0" smtClean="0"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최대화</a:t>
            </a:r>
            <a:r>
              <a:rPr lang="en-US" altLang="ko-KR" sz="2000" dirty="0" smtClean="0"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”</a:t>
            </a:r>
            <a:r>
              <a:rPr lang="en-US" altLang="ko-KR" sz="2000" dirty="0" smtClean="0"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 </a:t>
            </a:r>
            <a:r>
              <a:rPr lang="ko-KR" altLang="en-US" sz="2000" dirty="0" smtClean="0"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라는 문제를</a:t>
            </a:r>
            <a:endParaRPr lang="en-US" altLang="ko-KR" sz="2000" dirty="0">
              <a:solidFill>
                <a:schemeClr val="bg1"/>
              </a:solidFill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  <a:p>
            <a:pPr lv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2000" dirty="0" smtClean="0"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“Cost function</a:t>
            </a:r>
            <a:r>
              <a:rPr lang="ko-KR" altLang="en-US" sz="2000" dirty="0" smtClean="0"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의 최소화</a:t>
            </a:r>
            <a:r>
              <a:rPr lang="en-US" altLang="ko-KR" sz="2000" dirty="0" smtClean="0"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” </a:t>
            </a:r>
            <a:r>
              <a:rPr lang="ko-KR" altLang="en-US" sz="2000" dirty="0" smtClean="0"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라는 최적화 문제</a:t>
            </a:r>
            <a:r>
              <a:rPr lang="en-US" altLang="ko-KR" sz="2000" dirty="0"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(Optimization problem)</a:t>
            </a:r>
            <a:r>
              <a:rPr lang="ko-KR" altLang="en-US" sz="2000" dirty="0" smtClean="0"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로 바꿀 수 있다</a:t>
            </a:r>
            <a:r>
              <a:rPr lang="en-US" altLang="ko-KR" sz="2000" dirty="0" smtClean="0"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55316" y="1707940"/>
            <a:ext cx="533942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700" b="1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Cost functions / Loss functions</a:t>
            </a:r>
            <a:endParaRPr lang="en-US" altLang="ko-KR" sz="2700" b="1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33962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33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0" y="486137"/>
            <a:ext cx="12192000" cy="6007260"/>
            <a:chOff x="0" y="1611799"/>
            <a:chExt cx="12192000" cy="3779082"/>
          </a:xfrm>
        </p:grpSpPr>
        <p:grpSp>
          <p:nvGrpSpPr>
            <p:cNvPr id="14" name="그룹 13"/>
            <p:cNvGrpSpPr/>
            <p:nvPr/>
          </p:nvGrpSpPr>
          <p:grpSpPr>
            <a:xfrm>
              <a:off x="0" y="1611800"/>
              <a:ext cx="12192000" cy="3779081"/>
              <a:chOff x="0" y="2089894"/>
              <a:chExt cx="12199716" cy="1921892"/>
            </a:xfrm>
          </p:grpSpPr>
          <p:pic>
            <p:nvPicPr>
              <p:cNvPr id="15" name="Picture 2" descr="ì¤ë¬´ë¬ì ëí ì´ë¯¸ì§ ê²ìê²°ê³¼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57069"/>
              <a:stretch/>
            </p:blipFill>
            <p:spPr bwMode="auto">
              <a:xfrm>
                <a:off x="0" y="2089894"/>
                <a:ext cx="4286250" cy="19218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6" name="Picture 2" descr="ì¤ë¬´ë¬ì ëí ì´ë¯¸ì§ ê²ìê²°ê³¼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57069"/>
              <a:stretch/>
            </p:blipFill>
            <p:spPr bwMode="auto">
              <a:xfrm>
                <a:off x="4286250" y="2089894"/>
                <a:ext cx="4286250" cy="19218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7" name="Picture 2" descr="ì¤ë¬´ë¬ì ëí ì´ë¯¸ì§ ê²ìê²°ê³¼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5376" b="57069"/>
              <a:stretch/>
            </p:blipFill>
            <p:spPr bwMode="auto">
              <a:xfrm>
                <a:off x="8572500" y="2089894"/>
                <a:ext cx="3627216" cy="19218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" name="직사각형 2"/>
            <p:cNvSpPr/>
            <p:nvPr/>
          </p:nvSpPr>
          <p:spPr>
            <a:xfrm>
              <a:off x="1" y="1611799"/>
              <a:ext cx="12191999" cy="3779081"/>
            </a:xfrm>
            <a:prstGeom prst="rect">
              <a:avLst/>
            </a:prstGeom>
            <a:solidFill>
              <a:schemeClr val="accent5">
                <a:lumMod val="50000"/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3" name="직사각형 22"/>
          <p:cNvSpPr/>
          <p:nvPr/>
        </p:nvSpPr>
        <p:spPr>
          <a:xfrm>
            <a:off x="-1" y="590307"/>
            <a:ext cx="12191999" cy="5798916"/>
          </a:xfrm>
          <a:prstGeom prst="rect">
            <a:avLst/>
          </a:prstGeom>
          <a:solidFill>
            <a:srgbClr val="1B33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123" y="2710391"/>
            <a:ext cx="5476875" cy="120015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6537" y="2729441"/>
            <a:ext cx="4943475" cy="116205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265556" y="4303455"/>
            <a:ext cx="418400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2000" dirty="0"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평균 제곱 오차</a:t>
            </a:r>
            <a:r>
              <a:rPr lang="en-US" altLang="ko-KR" sz="2000" dirty="0"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(Mean Square Error)</a:t>
            </a:r>
            <a:endParaRPr lang="en-US" altLang="ko-KR" sz="2000" dirty="0" smtClean="0">
              <a:solidFill>
                <a:schemeClr val="bg1"/>
              </a:solidFill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940410" y="4303455"/>
            <a:ext cx="489572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2000" dirty="0"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교차 엔트로피 오차</a:t>
            </a:r>
            <a:r>
              <a:rPr lang="en-US" altLang="ko-KR" sz="2000" dirty="0"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(Cross Entropy Error)</a:t>
            </a:r>
            <a:endParaRPr lang="en-US" altLang="ko-KR" sz="2000" dirty="0" smtClean="0">
              <a:solidFill>
                <a:schemeClr val="bg1"/>
              </a:solidFill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63016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75B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 descr="ê´ë ¨ ì´ë¯¸ì§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3" t="7678" r="227" b="5486"/>
          <a:stretch/>
        </p:blipFill>
        <p:spPr bwMode="auto">
          <a:xfrm>
            <a:off x="7481104" y="2078154"/>
            <a:ext cx="4710896" cy="4779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6" name="그룹 45"/>
          <p:cNvGrpSpPr/>
          <p:nvPr/>
        </p:nvGrpSpPr>
        <p:grpSpPr>
          <a:xfrm flipH="1">
            <a:off x="6452144" y="1"/>
            <a:ext cx="5756449" cy="6857998"/>
            <a:chOff x="1" y="0"/>
            <a:chExt cx="7618775" cy="6858001"/>
          </a:xfrm>
          <a:solidFill>
            <a:schemeClr val="accent5">
              <a:lumMod val="75000"/>
              <a:alpha val="44000"/>
            </a:schemeClr>
          </a:solidFill>
        </p:grpSpPr>
        <p:sp>
          <p:nvSpPr>
            <p:cNvPr id="47" name="직각 삼각형 46"/>
            <p:cNvSpPr/>
            <p:nvPr/>
          </p:nvSpPr>
          <p:spPr>
            <a:xfrm>
              <a:off x="3309747" y="2"/>
              <a:ext cx="4309029" cy="6857999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1" y="0"/>
              <a:ext cx="3309745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1" name="그룹 20"/>
          <p:cNvGrpSpPr/>
          <p:nvPr/>
        </p:nvGrpSpPr>
        <p:grpSpPr>
          <a:xfrm flipV="1">
            <a:off x="0" y="0"/>
            <a:ext cx="9707878" cy="6858001"/>
            <a:chOff x="0" y="0"/>
            <a:chExt cx="7618776" cy="6858001"/>
          </a:xfrm>
          <a:solidFill>
            <a:schemeClr val="accent5">
              <a:lumMod val="50000"/>
            </a:schemeClr>
          </a:solidFill>
        </p:grpSpPr>
        <p:sp>
          <p:nvSpPr>
            <p:cNvPr id="22" name="직각 삼각형 21"/>
            <p:cNvSpPr/>
            <p:nvPr/>
          </p:nvSpPr>
          <p:spPr>
            <a:xfrm>
              <a:off x="5062206" y="2"/>
              <a:ext cx="2556570" cy="6857999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0" y="0"/>
              <a:ext cx="5062206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5" name="직사각형 24"/>
          <p:cNvSpPr/>
          <p:nvPr/>
        </p:nvSpPr>
        <p:spPr>
          <a:xfrm>
            <a:off x="355316" y="1304036"/>
            <a:ext cx="7125788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355316" y="503552"/>
            <a:ext cx="71257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Learning Algorithm</a:t>
            </a:r>
            <a:endParaRPr lang="en-US" altLang="ko-KR" sz="40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355316" y="2409608"/>
            <a:ext cx="7671084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2000" dirty="0" smtClean="0"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함수의 기울기를 이용하여 낮은 쪽으로 이동하면 해를 구할 수 있다는 사실을 이용하여 근사 최적 해를 구하는 최적화 알고리즘</a:t>
            </a:r>
            <a:endParaRPr lang="en-US" altLang="ko-KR" sz="2000" dirty="0">
              <a:solidFill>
                <a:schemeClr val="bg1"/>
              </a:solidFill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  <a:p>
            <a:pPr lv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2000" dirty="0" smtClean="0"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단</a:t>
            </a:r>
            <a:r>
              <a:rPr lang="en-US" altLang="ko-KR" sz="2000" dirty="0" smtClean="0"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, </a:t>
            </a:r>
            <a:r>
              <a:rPr lang="ko-KR" altLang="en-US" sz="2000" dirty="0" smtClean="0"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함수가 </a:t>
            </a:r>
            <a:r>
              <a:rPr lang="en-US" altLang="ko-KR" sz="2000" dirty="0"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C</a:t>
            </a:r>
            <a:r>
              <a:rPr lang="en-US" altLang="ko-KR" sz="2000" dirty="0" smtClean="0"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onvex Graph</a:t>
            </a:r>
            <a:r>
              <a:rPr lang="ko-KR" altLang="en-US" sz="2000" dirty="0" smtClean="0"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이어야 전역 최적 해를 구할 수 있다</a:t>
            </a:r>
            <a:r>
              <a:rPr lang="en-US" altLang="ko-KR" sz="2000" dirty="0" smtClean="0"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55316" y="1707940"/>
            <a:ext cx="533942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700" b="1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Gradient Descent</a:t>
            </a:r>
          </a:p>
        </p:txBody>
      </p:sp>
    </p:spTree>
    <p:extLst>
      <p:ext uri="{BB962C8B-B14F-4D97-AF65-F5344CB8AC3E}">
        <p14:creationId xmlns:p14="http://schemas.microsoft.com/office/powerpoint/2010/main" val="2798415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33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0" y="486137"/>
            <a:ext cx="12192000" cy="6007260"/>
            <a:chOff x="0" y="1611799"/>
            <a:chExt cx="12192000" cy="3779082"/>
          </a:xfrm>
        </p:grpSpPr>
        <p:grpSp>
          <p:nvGrpSpPr>
            <p:cNvPr id="14" name="그룹 13"/>
            <p:cNvGrpSpPr/>
            <p:nvPr/>
          </p:nvGrpSpPr>
          <p:grpSpPr>
            <a:xfrm>
              <a:off x="0" y="1611800"/>
              <a:ext cx="12192000" cy="3779081"/>
              <a:chOff x="0" y="2089894"/>
              <a:chExt cx="12199716" cy="1921892"/>
            </a:xfrm>
          </p:grpSpPr>
          <p:pic>
            <p:nvPicPr>
              <p:cNvPr id="15" name="Picture 2" descr="ì¤ë¬´ë¬ì ëí ì´ë¯¸ì§ ê²ìê²°ê³¼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57069"/>
              <a:stretch/>
            </p:blipFill>
            <p:spPr bwMode="auto">
              <a:xfrm>
                <a:off x="0" y="2089894"/>
                <a:ext cx="4286250" cy="19218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6" name="Picture 2" descr="ì¤ë¬´ë¬ì ëí ì´ë¯¸ì§ ê²ìê²°ê³¼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57069"/>
              <a:stretch/>
            </p:blipFill>
            <p:spPr bwMode="auto">
              <a:xfrm>
                <a:off x="4286250" y="2089894"/>
                <a:ext cx="4286250" cy="19218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7" name="Picture 2" descr="ì¤ë¬´ë¬ì ëí ì´ë¯¸ì§ ê²ìê²°ê³¼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5376" b="57069"/>
              <a:stretch/>
            </p:blipFill>
            <p:spPr bwMode="auto">
              <a:xfrm>
                <a:off x="8572500" y="2089894"/>
                <a:ext cx="3627216" cy="19218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" name="직사각형 2"/>
            <p:cNvSpPr/>
            <p:nvPr/>
          </p:nvSpPr>
          <p:spPr>
            <a:xfrm>
              <a:off x="1" y="1611799"/>
              <a:ext cx="12191999" cy="3779081"/>
            </a:xfrm>
            <a:prstGeom prst="rect">
              <a:avLst/>
            </a:prstGeom>
            <a:solidFill>
              <a:schemeClr val="accent5">
                <a:lumMod val="50000"/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3" name="직사각형 22"/>
          <p:cNvSpPr/>
          <p:nvPr/>
        </p:nvSpPr>
        <p:spPr>
          <a:xfrm>
            <a:off x="-1" y="590307"/>
            <a:ext cx="12191999" cy="5798916"/>
          </a:xfrm>
          <a:prstGeom prst="rect">
            <a:avLst/>
          </a:prstGeom>
          <a:solidFill>
            <a:srgbClr val="1B33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82" name="Picture 10" descr="gradient descentì ëí ì´ë¯¸ì§ ê²ìê²°ê³¼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8990" y="1654415"/>
            <a:ext cx="6774015" cy="367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5432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33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0" y="486137"/>
            <a:ext cx="12192000" cy="6007260"/>
            <a:chOff x="0" y="1611799"/>
            <a:chExt cx="12192000" cy="3779082"/>
          </a:xfrm>
        </p:grpSpPr>
        <p:grpSp>
          <p:nvGrpSpPr>
            <p:cNvPr id="14" name="그룹 13"/>
            <p:cNvGrpSpPr/>
            <p:nvPr/>
          </p:nvGrpSpPr>
          <p:grpSpPr>
            <a:xfrm>
              <a:off x="0" y="1611800"/>
              <a:ext cx="12192000" cy="3779081"/>
              <a:chOff x="0" y="2089894"/>
              <a:chExt cx="12199716" cy="1921892"/>
            </a:xfrm>
          </p:grpSpPr>
          <p:pic>
            <p:nvPicPr>
              <p:cNvPr id="15" name="Picture 2" descr="ì¤ë¬´ë¬ì ëí ì´ë¯¸ì§ ê²ìê²°ê³¼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57069"/>
              <a:stretch/>
            </p:blipFill>
            <p:spPr bwMode="auto">
              <a:xfrm>
                <a:off x="0" y="2089894"/>
                <a:ext cx="4286250" cy="19218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6" name="Picture 2" descr="ì¤ë¬´ë¬ì ëí ì´ë¯¸ì§ ê²ìê²°ê³¼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57069"/>
              <a:stretch/>
            </p:blipFill>
            <p:spPr bwMode="auto">
              <a:xfrm>
                <a:off x="4286250" y="2089894"/>
                <a:ext cx="4286250" cy="19218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7" name="Picture 2" descr="ì¤ë¬´ë¬ì ëí ì´ë¯¸ì§ ê²ìê²°ê³¼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5376" b="57069"/>
              <a:stretch/>
            </p:blipFill>
            <p:spPr bwMode="auto">
              <a:xfrm>
                <a:off x="8572500" y="2089894"/>
                <a:ext cx="3627216" cy="19218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" name="직사각형 2"/>
            <p:cNvSpPr/>
            <p:nvPr/>
          </p:nvSpPr>
          <p:spPr>
            <a:xfrm>
              <a:off x="1" y="1611799"/>
              <a:ext cx="12191999" cy="3779081"/>
            </a:xfrm>
            <a:prstGeom prst="rect">
              <a:avLst/>
            </a:prstGeom>
            <a:solidFill>
              <a:schemeClr val="accent5">
                <a:lumMod val="50000"/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3" name="직사각형 22"/>
          <p:cNvSpPr/>
          <p:nvPr/>
        </p:nvSpPr>
        <p:spPr>
          <a:xfrm>
            <a:off x="-1" y="590307"/>
            <a:ext cx="12191999" cy="5798916"/>
          </a:xfrm>
          <a:prstGeom prst="rect">
            <a:avLst/>
          </a:prstGeom>
          <a:solidFill>
            <a:srgbClr val="1B33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3779323" y="4519536"/>
            <a:ext cx="489572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2000" dirty="0" smtClean="0"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경사 하강법 </a:t>
            </a:r>
            <a:r>
              <a:rPr lang="en-US" altLang="ko-KR" sz="2000" dirty="0" smtClean="0"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(Gradient Descent)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9361" y="1974293"/>
            <a:ext cx="6120659" cy="2612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303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33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0" y="486137"/>
            <a:ext cx="12192000" cy="6007260"/>
            <a:chOff x="0" y="1611799"/>
            <a:chExt cx="12192000" cy="3779082"/>
          </a:xfrm>
        </p:grpSpPr>
        <p:grpSp>
          <p:nvGrpSpPr>
            <p:cNvPr id="14" name="그룹 13"/>
            <p:cNvGrpSpPr/>
            <p:nvPr/>
          </p:nvGrpSpPr>
          <p:grpSpPr>
            <a:xfrm>
              <a:off x="0" y="1611800"/>
              <a:ext cx="12192000" cy="3779081"/>
              <a:chOff x="0" y="2089894"/>
              <a:chExt cx="12199716" cy="1921892"/>
            </a:xfrm>
          </p:grpSpPr>
          <p:pic>
            <p:nvPicPr>
              <p:cNvPr id="15" name="Picture 2" descr="ì¤ë¬´ë¬ì ëí ì´ë¯¸ì§ ê²ìê²°ê³¼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57069"/>
              <a:stretch/>
            </p:blipFill>
            <p:spPr bwMode="auto">
              <a:xfrm>
                <a:off x="0" y="2089894"/>
                <a:ext cx="4286250" cy="19218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6" name="Picture 2" descr="ì¤ë¬´ë¬ì ëí ì´ë¯¸ì§ ê²ìê²°ê³¼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57069"/>
              <a:stretch/>
            </p:blipFill>
            <p:spPr bwMode="auto">
              <a:xfrm>
                <a:off x="4286250" y="2089894"/>
                <a:ext cx="4286250" cy="19218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7" name="Picture 2" descr="ì¤ë¬´ë¬ì ëí ì´ë¯¸ì§ ê²ìê²°ê³¼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5376" b="57069"/>
              <a:stretch/>
            </p:blipFill>
            <p:spPr bwMode="auto">
              <a:xfrm>
                <a:off x="8572500" y="2089894"/>
                <a:ext cx="3627216" cy="19218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" name="직사각형 2"/>
            <p:cNvSpPr/>
            <p:nvPr/>
          </p:nvSpPr>
          <p:spPr>
            <a:xfrm>
              <a:off x="1" y="1611799"/>
              <a:ext cx="12191999" cy="3779081"/>
            </a:xfrm>
            <a:prstGeom prst="rect">
              <a:avLst/>
            </a:prstGeom>
            <a:solidFill>
              <a:schemeClr val="accent5">
                <a:lumMod val="50000"/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3" name="직사각형 22"/>
          <p:cNvSpPr/>
          <p:nvPr/>
        </p:nvSpPr>
        <p:spPr>
          <a:xfrm>
            <a:off x="-1" y="590307"/>
            <a:ext cx="12191999" cy="5798916"/>
          </a:xfrm>
          <a:prstGeom prst="rect">
            <a:avLst/>
          </a:prstGeom>
          <a:solidFill>
            <a:srgbClr val="1B33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122" name="Picture 2" descr="gradient descent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96" b="12067"/>
          <a:stretch/>
        </p:blipFill>
        <p:spPr bwMode="auto">
          <a:xfrm>
            <a:off x="194033" y="1664751"/>
            <a:ext cx="6380954" cy="3366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gradient descentì ëí ì´ë¯¸ì§ ê²ìê²°ê³¼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17" y="1400920"/>
            <a:ext cx="4729834" cy="3894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5585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75B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 descr="ê´ë ¨ ì´ë¯¸ì§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3" t="7678" r="227" b="5486"/>
          <a:stretch/>
        </p:blipFill>
        <p:spPr bwMode="auto">
          <a:xfrm>
            <a:off x="7481104" y="2078154"/>
            <a:ext cx="4710896" cy="4779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6" name="그룹 45"/>
          <p:cNvGrpSpPr/>
          <p:nvPr/>
        </p:nvGrpSpPr>
        <p:grpSpPr>
          <a:xfrm flipH="1">
            <a:off x="6452144" y="1"/>
            <a:ext cx="5756449" cy="6857998"/>
            <a:chOff x="1" y="0"/>
            <a:chExt cx="7618775" cy="6858001"/>
          </a:xfrm>
          <a:solidFill>
            <a:schemeClr val="accent5">
              <a:lumMod val="75000"/>
              <a:alpha val="44000"/>
            </a:schemeClr>
          </a:solidFill>
        </p:grpSpPr>
        <p:sp>
          <p:nvSpPr>
            <p:cNvPr id="47" name="직각 삼각형 46"/>
            <p:cNvSpPr/>
            <p:nvPr/>
          </p:nvSpPr>
          <p:spPr>
            <a:xfrm>
              <a:off x="3309747" y="2"/>
              <a:ext cx="4309029" cy="6857999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1" y="0"/>
              <a:ext cx="3309745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1" name="그룹 20"/>
          <p:cNvGrpSpPr/>
          <p:nvPr/>
        </p:nvGrpSpPr>
        <p:grpSpPr>
          <a:xfrm flipV="1">
            <a:off x="0" y="0"/>
            <a:ext cx="9707878" cy="6858001"/>
            <a:chOff x="0" y="0"/>
            <a:chExt cx="7618776" cy="6858001"/>
          </a:xfrm>
          <a:solidFill>
            <a:schemeClr val="accent5">
              <a:lumMod val="50000"/>
            </a:schemeClr>
          </a:solidFill>
        </p:grpSpPr>
        <p:sp>
          <p:nvSpPr>
            <p:cNvPr id="22" name="직각 삼각형 21"/>
            <p:cNvSpPr/>
            <p:nvPr/>
          </p:nvSpPr>
          <p:spPr>
            <a:xfrm>
              <a:off x="5062206" y="2"/>
              <a:ext cx="2556570" cy="6857999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0" y="0"/>
              <a:ext cx="5062206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5" name="직사각형 24"/>
          <p:cNvSpPr/>
          <p:nvPr/>
        </p:nvSpPr>
        <p:spPr>
          <a:xfrm>
            <a:off x="355316" y="1304036"/>
            <a:ext cx="7125788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355316" y="503552"/>
            <a:ext cx="71257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Learning Algorithm</a:t>
            </a:r>
            <a:endParaRPr lang="en-US" altLang="ko-KR" sz="40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355316" y="2409608"/>
            <a:ext cx="7671084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2000" dirty="0"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경사 하강법</a:t>
            </a:r>
            <a:r>
              <a:rPr lang="en-US" altLang="ko-KR" sz="2000" dirty="0"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(Gradient Descent) </a:t>
            </a:r>
            <a:r>
              <a:rPr lang="ko-KR" altLang="en-US" sz="2000" dirty="0"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학습 방법으로</a:t>
            </a:r>
            <a:r>
              <a:rPr lang="en-US" altLang="ko-KR" sz="2000" dirty="0"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단층 </a:t>
            </a:r>
            <a:r>
              <a:rPr lang="ko-KR" altLang="en-US" sz="2000" dirty="0" err="1"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퍼셉트론에서</a:t>
            </a:r>
            <a:r>
              <a:rPr lang="ko-KR" altLang="en-US" sz="2000" dirty="0"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 인공 뉴런들의 </a:t>
            </a:r>
            <a:r>
              <a:rPr lang="ko-KR" altLang="en-US" sz="2000" dirty="0" smtClean="0"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연결 강도를 </a:t>
            </a:r>
            <a:r>
              <a:rPr lang="ko-KR" altLang="en-US" sz="2000" dirty="0"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갱신하는데 쓰인다</a:t>
            </a:r>
            <a:r>
              <a:rPr lang="en-US" altLang="ko-KR" sz="2000" dirty="0"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.</a:t>
            </a:r>
            <a:endParaRPr lang="en-US" altLang="ko-KR" sz="2000" dirty="0" smtClean="0">
              <a:solidFill>
                <a:schemeClr val="bg1"/>
              </a:solidFill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55316" y="1707940"/>
            <a:ext cx="533942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700" b="1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Delta  rule</a:t>
            </a:r>
            <a:endParaRPr lang="en-US" altLang="ko-KR" sz="2700" b="1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93004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33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0" y="486137"/>
            <a:ext cx="12192000" cy="6007260"/>
            <a:chOff x="0" y="1611799"/>
            <a:chExt cx="12192000" cy="3779082"/>
          </a:xfrm>
        </p:grpSpPr>
        <p:grpSp>
          <p:nvGrpSpPr>
            <p:cNvPr id="14" name="그룹 13"/>
            <p:cNvGrpSpPr/>
            <p:nvPr/>
          </p:nvGrpSpPr>
          <p:grpSpPr>
            <a:xfrm>
              <a:off x="0" y="1611800"/>
              <a:ext cx="12192000" cy="3779081"/>
              <a:chOff x="0" y="2089894"/>
              <a:chExt cx="12199716" cy="1921892"/>
            </a:xfrm>
          </p:grpSpPr>
          <p:pic>
            <p:nvPicPr>
              <p:cNvPr id="15" name="Picture 2" descr="ì¤ë¬´ë¬ì ëí ì´ë¯¸ì§ ê²ìê²°ê³¼"/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57069"/>
              <a:stretch/>
            </p:blipFill>
            <p:spPr bwMode="auto">
              <a:xfrm>
                <a:off x="0" y="2089894"/>
                <a:ext cx="4286250" cy="19218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6" name="Picture 2" descr="ì¤ë¬´ë¬ì ëí ì´ë¯¸ì§ ê²ìê²°ê³¼"/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57069"/>
              <a:stretch/>
            </p:blipFill>
            <p:spPr bwMode="auto">
              <a:xfrm>
                <a:off x="4286250" y="2089894"/>
                <a:ext cx="4286250" cy="19218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7" name="Picture 2" descr="ì¤ë¬´ë¬ì ëí ì´ë¯¸ì§ ê²ìê²°ê³¼"/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5376" b="57069"/>
              <a:stretch/>
            </p:blipFill>
            <p:spPr bwMode="auto">
              <a:xfrm>
                <a:off x="8572500" y="2089894"/>
                <a:ext cx="3627216" cy="19218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" name="직사각형 2"/>
            <p:cNvSpPr/>
            <p:nvPr/>
          </p:nvSpPr>
          <p:spPr>
            <a:xfrm>
              <a:off x="1" y="1611799"/>
              <a:ext cx="12191999" cy="3779081"/>
            </a:xfrm>
            <a:prstGeom prst="rect">
              <a:avLst/>
            </a:prstGeom>
            <a:solidFill>
              <a:schemeClr val="accent5">
                <a:lumMod val="50000"/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3" name="직사각형 22"/>
          <p:cNvSpPr/>
          <p:nvPr/>
        </p:nvSpPr>
        <p:spPr>
          <a:xfrm>
            <a:off x="-1" y="590307"/>
            <a:ext cx="12191999" cy="5798916"/>
          </a:xfrm>
          <a:prstGeom prst="rect">
            <a:avLst/>
          </a:prstGeom>
          <a:solidFill>
            <a:srgbClr val="1B33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8100" y="2828925"/>
            <a:ext cx="4495800" cy="120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20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33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0" y="486137"/>
            <a:ext cx="12192000" cy="6007260"/>
            <a:chOff x="0" y="1611799"/>
            <a:chExt cx="12192000" cy="3779082"/>
          </a:xfrm>
        </p:grpSpPr>
        <p:grpSp>
          <p:nvGrpSpPr>
            <p:cNvPr id="14" name="그룹 13"/>
            <p:cNvGrpSpPr/>
            <p:nvPr/>
          </p:nvGrpSpPr>
          <p:grpSpPr>
            <a:xfrm>
              <a:off x="0" y="1611800"/>
              <a:ext cx="12192000" cy="3779081"/>
              <a:chOff x="0" y="2089894"/>
              <a:chExt cx="12199716" cy="1921892"/>
            </a:xfrm>
          </p:grpSpPr>
          <p:pic>
            <p:nvPicPr>
              <p:cNvPr id="15" name="Picture 2" descr="ì¤ë¬´ë¬ì ëí ì´ë¯¸ì§ ê²ìê²°ê³¼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57069"/>
              <a:stretch/>
            </p:blipFill>
            <p:spPr bwMode="auto">
              <a:xfrm>
                <a:off x="0" y="2089894"/>
                <a:ext cx="4286250" cy="19218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6" name="Picture 2" descr="ì¤ë¬´ë¬ì ëí ì´ë¯¸ì§ ê²ìê²°ê³¼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57069"/>
              <a:stretch/>
            </p:blipFill>
            <p:spPr bwMode="auto">
              <a:xfrm>
                <a:off x="4286250" y="2089894"/>
                <a:ext cx="4286250" cy="19218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7" name="Picture 2" descr="ì¤ë¬´ë¬ì ëí ì´ë¯¸ì§ ê²ìê²°ê³¼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5376" b="57069"/>
              <a:stretch/>
            </p:blipFill>
            <p:spPr bwMode="auto">
              <a:xfrm>
                <a:off x="8572500" y="2089894"/>
                <a:ext cx="3627216" cy="19218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" name="직사각형 2"/>
            <p:cNvSpPr/>
            <p:nvPr/>
          </p:nvSpPr>
          <p:spPr>
            <a:xfrm>
              <a:off x="1" y="1611799"/>
              <a:ext cx="12191999" cy="3779081"/>
            </a:xfrm>
            <a:prstGeom prst="rect">
              <a:avLst/>
            </a:prstGeom>
            <a:solidFill>
              <a:schemeClr val="accent5">
                <a:lumMod val="50000"/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3" name="직사각형 22"/>
          <p:cNvSpPr/>
          <p:nvPr/>
        </p:nvSpPr>
        <p:spPr>
          <a:xfrm>
            <a:off x="-1" y="590307"/>
            <a:ext cx="12191999" cy="5798916"/>
          </a:xfrm>
          <a:prstGeom prst="rect">
            <a:avLst/>
          </a:prstGeom>
          <a:solidFill>
            <a:srgbClr val="1B33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906" y="1427625"/>
            <a:ext cx="5048250" cy="1704975"/>
          </a:xfrm>
          <a:prstGeom prst="rect">
            <a:avLst/>
          </a:prstGeom>
        </p:spPr>
      </p:pic>
      <p:pic>
        <p:nvPicPr>
          <p:cNvPr id="13" name="Picture 4" descr="gradient descentì ëí ì´ë¯¸ì§ ê²ìê²°ê³¼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8461" y="1684526"/>
            <a:ext cx="4729834" cy="3894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5406" y="3752400"/>
            <a:ext cx="3905250" cy="1647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192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33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0" y="486137"/>
            <a:ext cx="12192000" cy="6007260"/>
            <a:chOff x="0" y="1611799"/>
            <a:chExt cx="12192000" cy="3779082"/>
          </a:xfrm>
        </p:grpSpPr>
        <p:grpSp>
          <p:nvGrpSpPr>
            <p:cNvPr id="14" name="그룹 13"/>
            <p:cNvGrpSpPr/>
            <p:nvPr/>
          </p:nvGrpSpPr>
          <p:grpSpPr>
            <a:xfrm>
              <a:off x="0" y="1611800"/>
              <a:ext cx="12192000" cy="3779081"/>
              <a:chOff x="0" y="2089894"/>
              <a:chExt cx="12199716" cy="1921892"/>
            </a:xfrm>
          </p:grpSpPr>
          <p:pic>
            <p:nvPicPr>
              <p:cNvPr id="15" name="Picture 2" descr="ì¤ë¬´ë¬ì ëí ì´ë¯¸ì§ ê²ìê²°ê³¼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57069"/>
              <a:stretch/>
            </p:blipFill>
            <p:spPr bwMode="auto">
              <a:xfrm>
                <a:off x="0" y="2089894"/>
                <a:ext cx="4286250" cy="19218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6" name="Picture 2" descr="ì¤ë¬´ë¬ì ëí ì´ë¯¸ì§ ê²ìê²°ê³¼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57069"/>
              <a:stretch/>
            </p:blipFill>
            <p:spPr bwMode="auto">
              <a:xfrm>
                <a:off x="4286250" y="2089894"/>
                <a:ext cx="4286250" cy="19218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7" name="Picture 2" descr="ì¤ë¬´ë¬ì ëí ì´ë¯¸ì§ ê²ìê²°ê³¼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5376" b="57069"/>
              <a:stretch/>
            </p:blipFill>
            <p:spPr bwMode="auto">
              <a:xfrm>
                <a:off x="8572500" y="2089894"/>
                <a:ext cx="3627216" cy="19218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" name="직사각형 2"/>
            <p:cNvSpPr/>
            <p:nvPr/>
          </p:nvSpPr>
          <p:spPr>
            <a:xfrm>
              <a:off x="1" y="1611799"/>
              <a:ext cx="12191999" cy="3779081"/>
            </a:xfrm>
            <a:prstGeom prst="rect">
              <a:avLst/>
            </a:prstGeom>
            <a:solidFill>
              <a:schemeClr val="accent5">
                <a:lumMod val="50000"/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3" name="직사각형 22"/>
          <p:cNvSpPr/>
          <p:nvPr/>
        </p:nvSpPr>
        <p:spPr>
          <a:xfrm>
            <a:off x="-1" y="590307"/>
            <a:ext cx="12191999" cy="5798916"/>
          </a:xfrm>
          <a:prstGeom prst="rect">
            <a:avLst/>
          </a:prstGeom>
          <a:solidFill>
            <a:srgbClr val="1B33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9976" y="2257117"/>
            <a:ext cx="3981450" cy="16764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6916869" y="4037685"/>
            <a:ext cx="489572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2000" dirty="0" smtClean="0"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미분 연쇄 법칙</a:t>
            </a:r>
            <a:r>
              <a:rPr lang="en-US" altLang="ko-KR" sz="2000" dirty="0"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 </a:t>
            </a:r>
            <a:r>
              <a:rPr lang="en-US" altLang="ko-KR" sz="2000" dirty="0" smtClean="0"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(Chain Rule)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1247" y="841835"/>
            <a:ext cx="5231569" cy="5295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196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75B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 descr="ê´ë ¨ ì´ë¯¸ì§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3" t="7678" r="227" b="5486"/>
          <a:stretch/>
        </p:blipFill>
        <p:spPr bwMode="auto">
          <a:xfrm>
            <a:off x="7481104" y="2078154"/>
            <a:ext cx="4710896" cy="4779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6" name="그룹 45"/>
          <p:cNvGrpSpPr/>
          <p:nvPr/>
        </p:nvGrpSpPr>
        <p:grpSpPr>
          <a:xfrm flipH="1">
            <a:off x="6452144" y="1"/>
            <a:ext cx="5756449" cy="6857998"/>
            <a:chOff x="1" y="0"/>
            <a:chExt cx="7618775" cy="6858001"/>
          </a:xfrm>
          <a:solidFill>
            <a:schemeClr val="accent5">
              <a:lumMod val="75000"/>
              <a:alpha val="44000"/>
            </a:schemeClr>
          </a:solidFill>
        </p:grpSpPr>
        <p:sp>
          <p:nvSpPr>
            <p:cNvPr id="47" name="직각 삼각형 46"/>
            <p:cNvSpPr/>
            <p:nvPr/>
          </p:nvSpPr>
          <p:spPr>
            <a:xfrm>
              <a:off x="3309747" y="2"/>
              <a:ext cx="4309029" cy="6857999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1" y="0"/>
              <a:ext cx="3309745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1" name="그룹 20"/>
          <p:cNvGrpSpPr/>
          <p:nvPr/>
        </p:nvGrpSpPr>
        <p:grpSpPr>
          <a:xfrm flipV="1">
            <a:off x="0" y="0"/>
            <a:ext cx="9707878" cy="6858001"/>
            <a:chOff x="0" y="0"/>
            <a:chExt cx="7618776" cy="6858001"/>
          </a:xfrm>
          <a:solidFill>
            <a:schemeClr val="accent5">
              <a:lumMod val="50000"/>
            </a:schemeClr>
          </a:solidFill>
        </p:grpSpPr>
        <p:sp>
          <p:nvSpPr>
            <p:cNvPr id="22" name="직각 삼각형 21"/>
            <p:cNvSpPr/>
            <p:nvPr/>
          </p:nvSpPr>
          <p:spPr>
            <a:xfrm>
              <a:off x="5062206" y="2"/>
              <a:ext cx="2556570" cy="6857999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0" y="0"/>
              <a:ext cx="5062206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5" name="직사각형 24"/>
          <p:cNvSpPr/>
          <p:nvPr/>
        </p:nvSpPr>
        <p:spPr>
          <a:xfrm>
            <a:off x="355316" y="1304036"/>
            <a:ext cx="7125788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355316" y="503552"/>
            <a:ext cx="71257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Machine Learning</a:t>
            </a:r>
            <a:endParaRPr lang="ko-KR" altLang="en-US" sz="40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355316" y="2409608"/>
            <a:ext cx="553748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ko-KR" sz="2000" dirty="0"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컴퓨터가 어떤 작업을 수행할 때, 명시적인 지시 없이 </a:t>
            </a:r>
            <a:r>
              <a:rPr lang="ko-KR" altLang="ko-KR" sz="2000" u="sng" dirty="0"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패턴</a:t>
            </a:r>
            <a:r>
              <a:rPr lang="ko-KR" altLang="ko-KR" sz="2000" dirty="0"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과 </a:t>
            </a:r>
            <a:r>
              <a:rPr lang="ko-KR" altLang="ko-KR" sz="2000" u="sng" dirty="0"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추론</a:t>
            </a:r>
            <a:r>
              <a:rPr lang="ko-KR" altLang="ko-KR" sz="2000" dirty="0"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에만 의존하여 알고리즘과 통계적 모델을 학습하고 개발하는 분야를 말한다</a:t>
            </a:r>
            <a:r>
              <a:rPr lang="ko-KR" altLang="ko-KR" sz="2000" dirty="0" smtClean="0"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.</a:t>
            </a:r>
            <a:endParaRPr lang="en-US" altLang="ko-KR" sz="2000" dirty="0" smtClean="0">
              <a:solidFill>
                <a:schemeClr val="bg1"/>
              </a:solidFill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  <a:p>
            <a:pPr lv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2000" dirty="0" smtClean="0"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Ex) </a:t>
            </a:r>
            <a:r>
              <a:rPr lang="ko-KR" altLang="en-US" sz="2000" dirty="0" smtClean="0"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숫자 분류</a:t>
            </a:r>
            <a:r>
              <a:rPr lang="en-US" altLang="ko-KR" sz="2000" dirty="0" smtClean="0"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, </a:t>
            </a:r>
            <a:r>
              <a:rPr lang="ko-KR" altLang="en-US" sz="2000" dirty="0" smtClean="0"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자연어 처리</a:t>
            </a:r>
            <a:r>
              <a:rPr lang="en-US" altLang="ko-KR" sz="2000" dirty="0" smtClean="0"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, </a:t>
            </a:r>
            <a:r>
              <a:rPr lang="ko-KR" altLang="en-US" sz="2000" dirty="0" smtClean="0"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자율 </a:t>
            </a:r>
            <a:r>
              <a:rPr lang="ko-KR" altLang="en-US" sz="2000" dirty="0" err="1" smtClean="0"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주행차</a:t>
            </a:r>
            <a:r>
              <a:rPr lang="ko-KR" altLang="en-US" sz="2000" dirty="0" smtClean="0"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 </a:t>
            </a:r>
            <a:r>
              <a:rPr lang="en-US" altLang="ko-KR" sz="2000" dirty="0" smtClean="0"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.. </a:t>
            </a:r>
            <a:endParaRPr lang="ko-KR" altLang="ko-KR" sz="2000" dirty="0">
              <a:solidFill>
                <a:schemeClr val="bg1"/>
              </a:solidFill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55316" y="1707940"/>
            <a:ext cx="533942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700" b="1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What is Machine Learning?</a:t>
            </a:r>
          </a:p>
        </p:txBody>
      </p:sp>
    </p:spTree>
    <p:extLst>
      <p:ext uri="{BB962C8B-B14F-4D97-AF65-F5344CB8AC3E}">
        <p14:creationId xmlns:p14="http://schemas.microsoft.com/office/powerpoint/2010/main" val="1856780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33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0" y="486137"/>
            <a:ext cx="12192000" cy="6007260"/>
            <a:chOff x="0" y="1611799"/>
            <a:chExt cx="12192000" cy="3779082"/>
          </a:xfrm>
        </p:grpSpPr>
        <p:grpSp>
          <p:nvGrpSpPr>
            <p:cNvPr id="14" name="그룹 13"/>
            <p:cNvGrpSpPr/>
            <p:nvPr/>
          </p:nvGrpSpPr>
          <p:grpSpPr>
            <a:xfrm>
              <a:off x="0" y="1611800"/>
              <a:ext cx="12192000" cy="3779081"/>
              <a:chOff x="0" y="2089894"/>
              <a:chExt cx="12199716" cy="1921892"/>
            </a:xfrm>
          </p:grpSpPr>
          <p:pic>
            <p:nvPicPr>
              <p:cNvPr id="15" name="Picture 2" descr="ì¤ë¬´ë¬ì ëí ì´ë¯¸ì§ ê²ìê²°ê³¼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57069"/>
              <a:stretch/>
            </p:blipFill>
            <p:spPr bwMode="auto">
              <a:xfrm>
                <a:off x="0" y="2089894"/>
                <a:ext cx="4286250" cy="19218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6" name="Picture 2" descr="ì¤ë¬´ë¬ì ëí ì´ë¯¸ì§ ê²ìê²°ê³¼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57069"/>
              <a:stretch/>
            </p:blipFill>
            <p:spPr bwMode="auto">
              <a:xfrm>
                <a:off x="4286250" y="2089894"/>
                <a:ext cx="4286250" cy="19218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7" name="Picture 2" descr="ì¤ë¬´ë¬ì ëí ì´ë¯¸ì§ ê²ìê²°ê³¼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5376" b="57069"/>
              <a:stretch/>
            </p:blipFill>
            <p:spPr bwMode="auto">
              <a:xfrm>
                <a:off x="8572500" y="2089894"/>
                <a:ext cx="3627216" cy="19218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" name="직사각형 2"/>
            <p:cNvSpPr/>
            <p:nvPr/>
          </p:nvSpPr>
          <p:spPr>
            <a:xfrm>
              <a:off x="1" y="1611799"/>
              <a:ext cx="12191999" cy="3779081"/>
            </a:xfrm>
            <a:prstGeom prst="rect">
              <a:avLst/>
            </a:prstGeom>
            <a:solidFill>
              <a:schemeClr val="accent5">
                <a:lumMod val="50000"/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3" name="직사각형 22"/>
          <p:cNvSpPr/>
          <p:nvPr/>
        </p:nvSpPr>
        <p:spPr>
          <a:xfrm>
            <a:off x="-1" y="590307"/>
            <a:ext cx="12191999" cy="5798916"/>
          </a:xfrm>
          <a:prstGeom prst="rect">
            <a:avLst/>
          </a:prstGeom>
          <a:solidFill>
            <a:srgbClr val="1B33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3602813" y="4109403"/>
            <a:ext cx="489572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2000" dirty="0" smtClean="0"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미분 연쇄 법칙</a:t>
            </a:r>
            <a:r>
              <a:rPr lang="en-US" altLang="ko-KR" sz="2000" dirty="0"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 </a:t>
            </a:r>
            <a:r>
              <a:rPr lang="en-US" altLang="ko-KR" sz="2000" dirty="0" smtClean="0"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(Chain Rule)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2177" y="1279965"/>
            <a:ext cx="6477000" cy="4419600"/>
          </a:xfrm>
          <a:prstGeom prst="rect">
            <a:avLst/>
          </a:prstGeom>
        </p:spPr>
      </p:pic>
      <p:pic>
        <p:nvPicPr>
          <p:cNvPr id="21" name="Picture 2" descr="http://solarisailab.com/wp-content/uploads/2017/05/perceptron_image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194"/>
          <a:stretch/>
        </p:blipFill>
        <p:spPr bwMode="auto">
          <a:xfrm>
            <a:off x="3838310" y="1301873"/>
            <a:ext cx="4770368" cy="271674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꺾인 연결선 21"/>
          <p:cNvCxnSpPr/>
          <p:nvPr/>
        </p:nvCxnSpPr>
        <p:spPr>
          <a:xfrm rot="5400000" flipH="1" flipV="1">
            <a:off x="5573733" y="3787410"/>
            <a:ext cx="1299525" cy="1"/>
          </a:xfrm>
          <a:prstGeom prst="bentConnector3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70831" y="4264321"/>
            <a:ext cx="4505325" cy="13049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48066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33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0" y="486137"/>
            <a:ext cx="12192000" cy="6007260"/>
            <a:chOff x="0" y="1611799"/>
            <a:chExt cx="12192000" cy="3779082"/>
          </a:xfrm>
        </p:grpSpPr>
        <p:grpSp>
          <p:nvGrpSpPr>
            <p:cNvPr id="14" name="그룹 13"/>
            <p:cNvGrpSpPr/>
            <p:nvPr/>
          </p:nvGrpSpPr>
          <p:grpSpPr>
            <a:xfrm>
              <a:off x="0" y="1611800"/>
              <a:ext cx="12192000" cy="3779081"/>
              <a:chOff x="0" y="2089894"/>
              <a:chExt cx="12199716" cy="1921892"/>
            </a:xfrm>
          </p:grpSpPr>
          <p:pic>
            <p:nvPicPr>
              <p:cNvPr id="15" name="Picture 2" descr="ì¤ë¬´ë¬ì ëí ì´ë¯¸ì§ ê²ìê²°ê³¼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57069"/>
              <a:stretch/>
            </p:blipFill>
            <p:spPr bwMode="auto">
              <a:xfrm>
                <a:off x="0" y="2089894"/>
                <a:ext cx="4286250" cy="19218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6" name="Picture 2" descr="ì¤ë¬´ë¬ì ëí ì´ë¯¸ì§ ê²ìê²°ê³¼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57069"/>
              <a:stretch/>
            </p:blipFill>
            <p:spPr bwMode="auto">
              <a:xfrm>
                <a:off x="4286250" y="2089894"/>
                <a:ext cx="4286250" cy="19218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7" name="Picture 2" descr="ì¤ë¬´ë¬ì ëí ì´ë¯¸ì§ ê²ìê²°ê³¼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5376" b="57069"/>
              <a:stretch/>
            </p:blipFill>
            <p:spPr bwMode="auto">
              <a:xfrm>
                <a:off x="8572500" y="2089894"/>
                <a:ext cx="3627216" cy="19218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" name="직사각형 2"/>
            <p:cNvSpPr/>
            <p:nvPr/>
          </p:nvSpPr>
          <p:spPr>
            <a:xfrm>
              <a:off x="1" y="1611799"/>
              <a:ext cx="12191999" cy="3779081"/>
            </a:xfrm>
            <a:prstGeom prst="rect">
              <a:avLst/>
            </a:prstGeom>
            <a:solidFill>
              <a:schemeClr val="accent5">
                <a:lumMod val="50000"/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3" name="직사각형 22"/>
          <p:cNvSpPr/>
          <p:nvPr/>
        </p:nvSpPr>
        <p:spPr>
          <a:xfrm>
            <a:off x="-1" y="590307"/>
            <a:ext cx="12191999" cy="5798916"/>
          </a:xfrm>
          <a:prstGeom prst="rect">
            <a:avLst/>
          </a:prstGeom>
          <a:solidFill>
            <a:srgbClr val="1B33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0225" y="866775"/>
            <a:ext cx="8591550" cy="5124450"/>
          </a:xfrm>
          <a:prstGeom prst="rect">
            <a:avLst/>
          </a:prstGeom>
        </p:spPr>
      </p:pic>
      <p:pic>
        <p:nvPicPr>
          <p:cNvPr id="22" name="Picture 2" descr="http://i.imgur.com/WpKD6kW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5176" y="2106879"/>
            <a:ext cx="3877225" cy="125969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http://i.imgur.com/0mVuW9h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3448" y="2106878"/>
            <a:ext cx="3968007" cy="125031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5314" y="1927171"/>
            <a:ext cx="2838450" cy="16097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4826" y="4250539"/>
            <a:ext cx="3019425" cy="8096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00250" y="4288639"/>
            <a:ext cx="3267075" cy="7715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42501" y="4269588"/>
            <a:ext cx="3009900" cy="7715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79931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33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0" y="486137"/>
            <a:ext cx="12192000" cy="6007260"/>
            <a:chOff x="0" y="1611799"/>
            <a:chExt cx="12192000" cy="3779082"/>
          </a:xfrm>
        </p:grpSpPr>
        <p:grpSp>
          <p:nvGrpSpPr>
            <p:cNvPr id="14" name="그룹 13"/>
            <p:cNvGrpSpPr/>
            <p:nvPr/>
          </p:nvGrpSpPr>
          <p:grpSpPr>
            <a:xfrm>
              <a:off x="0" y="1611800"/>
              <a:ext cx="12192000" cy="3779081"/>
              <a:chOff x="0" y="2089894"/>
              <a:chExt cx="12199716" cy="1921892"/>
            </a:xfrm>
          </p:grpSpPr>
          <p:pic>
            <p:nvPicPr>
              <p:cNvPr id="15" name="Picture 2" descr="ì¤ë¬´ë¬ì ëí ì´ë¯¸ì§ ê²ìê²°ê³¼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57069"/>
              <a:stretch/>
            </p:blipFill>
            <p:spPr bwMode="auto">
              <a:xfrm>
                <a:off x="0" y="2089894"/>
                <a:ext cx="4286250" cy="19218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6" name="Picture 2" descr="ì¤ë¬´ë¬ì ëí ì´ë¯¸ì§ ê²ìê²°ê³¼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57069"/>
              <a:stretch/>
            </p:blipFill>
            <p:spPr bwMode="auto">
              <a:xfrm>
                <a:off x="4286250" y="2089894"/>
                <a:ext cx="4286250" cy="19218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7" name="Picture 2" descr="ì¤ë¬´ë¬ì ëí ì´ë¯¸ì§ ê²ìê²°ê³¼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5376" b="57069"/>
              <a:stretch/>
            </p:blipFill>
            <p:spPr bwMode="auto">
              <a:xfrm>
                <a:off x="8572500" y="2089894"/>
                <a:ext cx="3627216" cy="19218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" name="직사각형 2"/>
            <p:cNvSpPr/>
            <p:nvPr/>
          </p:nvSpPr>
          <p:spPr>
            <a:xfrm>
              <a:off x="1" y="1611799"/>
              <a:ext cx="12191999" cy="3779081"/>
            </a:xfrm>
            <a:prstGeom prst="rect">
              <a:avLst/>
            </a:prstGeom>
            <a:solidFill>
              <a:schemeClr val="accent5">
                <a:lumMod val="50000"/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3" name="직사각형 22"/>
          <p:cNvSpPr/>
          <p:nvPr/>
        </p:nvSpPr>
        <p:spPr>
          <a:xfrm>
            <a:off x="-1" y="590307"/>
            <a:ext cx="12191999" cy="5798916"/>
          </a:xfrm>
          <a:prstGeom prst="rect">
            <a:avLst/>
          </a:prstGeom>
          <a:solidFill>
            <a:srgbClr val="1B33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3602813" y="4109403"/>
            <a:ext cx="489572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2000" dirty="0" smtClean="0"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Delta Rule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8825" y="2876550"/>
            <a:ext cx="8134350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650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75B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 descr="ê´ë ¨ ì´ë¯¸ì§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3" t="7678" r="227" b="5486"/>
          <a:stretch/>
        </p:blipFill>
        <p:spPr bwMode="auto">
          <a:xfrm>
            <a:off x="7481104" y="2078154"/>
            <a:ext cx="4710896" cy="4779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6" name="그룹 45"/>
          <p:cNvGrpSpPr/>
          <p:nvPr/>
        </p:nvGrpSpPr>
        <p:grpSpPr>
          <a:xfrm flipH="1">
            <a:off x="6452144" y="1"/>
            <a:ext cx="5756449" cy="6857998"/>
            <a:chOff x="1" y="0"/>
            <a:chExt cx="7618775" cy="6858001"/>
          </a:xfrm>
          <a:solidFill>
            <a:schemeClr val="accent5">
              <a:lumMod val="75000"/>
              <a:alpha val="44000"/>
            </a:schemeClr>
          </a:solidFill>
        </p:grpSpPr>
        <p:sp>
          <p:nvSpPr>
            <p:cNvPr id="47" name="직각 삼각형 46"/>
            <p:cNvSpPr/>
            <p:nvPr/>
          </p:nvSpPr>
          <p:spPr>
            <a:xfrm>
              <a:off x="3309747" y="2"/>
              <a:ext cx="4309029" cy="6857999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1" y="0"/>
              <a:ext cx="3309745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1" name="그룹 20"/>
          <p:cNvGrpSpPr/>
          <p:nvPr/>
        </p:nvGrpSpPr>
        <p:grpSpPr>
          <a:xfrm flipV="1">
            <a:off x="0" y="0"/>
            <a:ext cx="9707878" cy="6858001"/>
            <a:chOff x="0" y="0"/>
            <a:chExt cx="7618776" cy="6858001"/>
          </a:xfrm>
          <a:solidFill>
            <a:schemeClr val="accent5">
              <a:lumMod val="50000"/>
            </a:schemeClr>
          </a:solidFill>
        </p:grpSpPr>
        <p:sp>
          <p:nvSpPr>
            <p:cNvPr id="22" name="직각 삼각형 21"/>
            <p:cNvSpPr/>
            <p:nvPr/>
          </p:nvSpPr>
          <p:spPr>
            <a:xfrm>
              <a:off x="5062206" y="2"/>
              <a:ext cx="2556570" cy="6857999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0" y="0"/>
              <a:ext cx="5062206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5" name="직사각형 24"/>
          <p:cNvSpPr/>
          <p:nvPr/>
        </p:nvSpPr>
        <p:spPr>
          <a:xfrm>
            <a:off x="355316" y="1304036"/>
            <a:ext cx="7125788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355316" y="503552"/>
            <a:ext cx="71257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Learning Algorithm</a:t>
            </a:r>
            <a:endParaRPr lang="en-US" altLang="ko-KR" sz="40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355316" y="2409608"/>
            <a:ext cx="767108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2000" dirty="0" smtClean="0"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미분 연쇄 법칙을 이용하여</a:t>
            </a:r>
            <a:r>
              <a:rPr lang="en-US" altLang="ko-KR" sz="2000" dirty="0" smtClean="0"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, </a:t>
            </a:r>
            <a:r>
              <a:rPr lang="ko-KR" altLang="en-US" sz="2000" dirty="0" smtClean="0"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뒤에서부터 앞으로 각 가중치의 학습 치를 구하는 방법이다</a:t>
            </a:r>
            <a:r>
              <a:rPr lang="en-US" altLang="ko-KR" sz="2000" dirty="0" smtClean="0"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.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55316" y="1707940"/>
            <a:ext cx="533942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700" b="1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오차 </a:t>
            </a:r>
            <a:r>
              <a:rPr lang="ko-KR" altLang="en-US" sz="2700" b="1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역전파법</a:t>
            </a:r>
            <a:r>
              <a:rPr lang="ko-KR" altLang="en-US" sz="2700" b="1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2700" b="1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(Back Propagation)</a:t>
            </a:r>
          </a:p>
        </p:txBody>
      </p:sp>
    </p:spTree>
    <p:extLst>
      <p:ext uri="{BB962C8B-B14F-4D97-AF65-F5344CB8AC3E}">
        <p14:creationId xmlns:p14="http://schemas.microsoft.com/office/powerpoint/2010/main" val="4066623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33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0" y="486137"/>
            <a:ext cx="12192000" cy="6007260"/>
            <a:chOff x="0" y="1611799"/>
            <a:chExt cx="12192000" cy="3779082"/>
          </a:xfrm>
        </p:grpSpPr>
        <p:grpSp>
          <p:nvGrpSpPr>
            <p:cNvPr id="14" name="그룹 13"/>
            <p:cNvGrpSpPr/>
            <p:nvPr/>
          </p:nvGrpSpPr>
          <p:grpSpPr>
            <a:xfrm>
              <a:off x="0" y="1611800"/>
              <a:ext cx="12192000" cy="3779081"/>
              <a:chOff x="0" y="2089894"/>
              <a:chExt cx="12199716" cy="1921892"/>
            </a:xfrm>
          </p:grpSpPr>
          <p:pic>
            <p:nvPicPr>
              <p:cNvPr id="15" name="Picture 2" descr="ì¤ë¬´ë¬ì ëí ì´ë¯¸ì§ ê²ìê²°ê³¼"/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57069"/>
              <a:stretch/>
            </p:blipFill>
            <p:spPr bwMode="auto">
              <a:xfrm>
                <a:off x="0" y="2089894"/>
                <a:ext cx="4286250" cy="19218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6" name="Picture 2" descr="ì¤ë¬´ë¬ì ëí ì´ë¯¸ì§ ê²ìê²°ê³¼"/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57069"/>
              <a:stretch/>
            </p:blipFill>
            <p:spPr bwMode="auto">
              <a:xfrm>
                <a:off x="4286250" y="2089894"/>
                <a:ext cx="4286250" cy="19218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7" name="Picture 2" descr="ì¤ë¬´ë¬ì ëí ì´ë¯¸ì§ ê²ìê²°ê³¼"/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5376" b="57069"/>
              <a:stretch/>
            </p:blipFill>
            <p:spPr bwMode="auto">
              <a:xfrm>
                <a:off x="8572500" y="2089894"/>
                <a:ext cx="3627216" cy="19218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" name="직사각형 2"/>
            <p:cNvSpPr/>
            <p:nvPr/>
          </p:nvSpPr>
          <p:spPr>
            <a:xfrm>
              <a:off x="1" y="1611799"/>
              <a:ext cx="12191999" cy="3779081"/>
            </a:xfrm>
            <a:prstGeom prst="rect">
              <a:avLst/>
            </a:prstGeom>
            <a:solidFill>
              <a:schemeClr val="accent5">
                <a:lumMod val="50000"/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3" name="직사각형 22"/>
          <p:cNvSpPr/>
          <p:nvPr/>
        </p:nvSpPr>
        <p:spPr>
          <a:xfrm>
            <a:off x="-7816" y="598894"/>
            <a:ext cx="12191999" cy="5798916"/>
          </a:xfrm>
          <a:prstGeom prst="rect">
            <a:avLst/>
          </a:prstGeom>
          <a:solidFill>
            <a:srgbClr val="1B33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꺾인 연결선 6"/>
          <p:cNvCxnSpPr/>
          <p:nvPr/>
        </p:nvCxnSpPr>
        <p:spPr>
          <a:xfrm>
            <a:off x="4087189" y="2638834"/>
            <a:ext cx="1267235" cy="630101"/>
          </a:xfrm>
          <a:prstGeom prst="bentConnector3">
            <a:avLst/>
          </a:prstGeom>
          <a:ln w="38100">
            <a:solidFill>
              <a:schemeClr val="accent5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꺾인 연결선 29"/>
          <p:cNvCxnSpPr>
            <a:endCxn id="135" idx="4"/>
          </p:cNvCxnSpPr>
          <p:nvPr/>
        </p:nvCxnSpPr>
        <p:spPr>
          <a:xfrm flipV="1">
            <a:off x="4087189" y="3708946"/>
            <a:ext cx="1709576" cy="338547"/>
          </a:xfrm>
          <a:prstGeom prst="bentConnector2">
            <a:avLst/>
          </a:prstGeom>
          <a:ln w="38100">
            <a:solidFill>
              <a:schemeClr val="accent5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그림 39"/>
          <p:cNvPicPr>
            <a:picLocks noChangeAspect="1"/>
          </p:cNvPicPr>
          <p:nvPr/>
        </p:nvPicPr>
        <p:blipFill rotWithShape="1">
          <a:blip r:embed="rId4"/>
          <a:srcRect l="19196" t="1857" r="25058" b="91078"/>
          <a:stretch/>
        </p:blipFill>
        <p:spPr>
          <a:xfrm>
            <a:off x="4087189" y="2240553"/>
            <a:ext cx="345441" cy="264160"/>
          </a:xfrm>
          <a:prstGeom prst="rect">
            <a:avLst/>
          </a:prstGeom>
        </p:spPr>
      </p:pic>
      <p:sp>
        <p:nvSpPr>
          <p:cNvPr id="135" name="타원 134"/>
          <p:cNvSpPr/>
          <p:nvPr/>
        </p:nvSpPr>
        <p:spPr>
          <a:xfrm>
            <a:off x="5356754" y="2828925"/>
            <a:ext cx="880021" cy="88002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0" name="그림 139"/>
          <p:cNvPicPr>
            <a:picLocks noChangeAspect="1"/>
          </p:cNvPicPr>
          <p:nvPr/>
        </p:nvPicPr>
        <p:blipFill rotWithShape="1">
          <a:blip r:embed="rId4"/>
          <a:srcRect l="20175" t="50469" r="24080" b="41107"/>
          <a:stretch/>
        </p:blipFill>
        <p:spPr>
          <a:xfrm>
            <a:off x="4087190" y="4176851"/>
            <a:ext cx="345440" cy="314961"/>
          </a:xfrm>
          <a:prstGeom prst="rect">
            <a:avLst/>
          </a:prstGeom>
        </p:spPr>
      </p:pic>
      <p:cxnSp>
        <p:nvCxnSpPr>
          <p:cNvPr id="141" name="꺾인 연결선 140"/>
          <p:cNvCxnSpPr>
            <a:stCxn id="135" idx="6"/>
          </p:cNvCxnSpPr>
          <p:nvPr/>
        </p:nvCxnSpPr>
        <p:spPr>
          <a:xfrm flipV="1">
            <a:off x="6236775" y="3268935"/>
            <a:ext cx="1259417" cy="1"/>
          </a:xfrm>
          <a:prstGeom prst="bentConnector3">
            <a:avLst/>
          </a:prstGeom>
          <a:ln w="38100">
            <a:solidFill>
              <a:schemeClr val="accent5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5" name="그림 144"/>
          <p:cNvPicPr>
            <a:picLocks noChangeAspect="1"/>
          </p:cNvPicPr>
          <p:nvPr/>
        </p:nvPicPr>
        <p:blipFill rotWithShape="1">
          <a:blip r:embed="rId5"/>
          <a:srcRect t="48614" r="75729" b="5273"/>
          <a:stretch/>
        </p:blipFill>
        <p:spPr>
          <a:xfrm>
            <a:off x="6420065" y="2708258"/>
            <a:ext cx="381836" cy="360063"/>
          </a:xfrm>
          <a:prstGeom prst="rect">
            <a:avLst/>
          </a:prstGeom>
        </p:spPr>
      </p:pic>
      <p:cxnSp>
        <p:nvCxnSpPr>
          <p:cNvPr id="203" name="꺾인 연결선 202"/>
          <p:cNvCxnSpPr>
            <a:stCxn id="207" idx="2"/>
          </p:cNvCxnSpPr>
          <p:nvPr/>
        </p:nvCxnSpPr>
        <p:spPr>
          <a:xfrm rot="10800000">
            <a:off x="8172852" y="2629672"/>
            <a:ext cx="1269565" cy="639263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꺾인 연결선 203"/>
          <p:cNvCxnSpPr>
            <a:stCxn id="207" idx="4"/>
          </p:cNvCxnSpPr>
          <p:nvPr/>
        </p:nvCxnSpPr>
        <p:spPr>
          <a:xfrm rot="5400000">
            <a:off x="8880523" y="3001272"/>
            <a:ext cx="294233" cy="1709576"/>
          </a:xfrm>
          <a:prstGeom prst="bentConnector2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" name="타원 206"/>
          <p:cNvSpPr/>
          <p:nvPr/>
        </p:nvSpPr>
        <p:spPr>
          <a:xfrm>
            <a:off x="9442416" y="2828923"/>
            <a:ext cx="880021" cy="88002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0" name="꺾인 연결선 209"/>
          <p:cNvCxnSpPr>
            <a:endCxn id="207" idx="6"/>
          </p:cNvCxnSpPr>
          <p:nvPr/>
        </p:nvCxnSpPr>
        <p:spPr>
          <a:xfrm rot="10800000">
            <a:off x="10322437" y="3268935"/>
            <a:ext cx="1013156" cy="5625"/>
          </a:xfrm>
          <a:prstGeom prst="bentConnector3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8" name="그림 227"/>
          <p:cNvPicPr>
            <a:picLocks noChangeAspect="1"/>
          </p:cNvPicPr>
          <p:nvPr/>
        </p:nvPicPr>
        <p:blipFill rotWithShape="1">
          <a:blip r:embed="rId6"/>
          <a:srcRect r="2881" b="69014"/>
          <a:stretch/>
        </p:blipFill>
        <p:spPr>
          <a:xfrm>
            <a:off x="10582657" y="2591344"/>
            <a:ext cx="626528" cy="582003"/>
          </a:xfrm>
          <a:prstGeom prst="rect">
            <a:avLst/>
          </a:prstGeom>
        </p:spPr>
      </p:pic>
      <p:pic>
        <p:nvPicPr>
          <p:cNvPr id="229" name="그림 228"/>
          <p:cNvPicPr>
            <a:picLocks noChangeAspect="1"/>
          </p:cNvPicPr>
          <p:nvPr/>
        </p:nvPicPr>
        <p:blipFill rotWithShape="1">
          <a:blip r:embed="rId6"/>
          <a:srcRect t="68696" r="2881" b="318"/>
          <a:stretch/>
        </p:blipFill>
        <p:spPr>
          <a:xfrm>
            <a:off x="8181106" y="1883238"/>
            <a:ext cx="626528" cy="582003"/>
          </a:xfrm>
          <a:prstGeom prst="rect">
            <a:avLst/>
          </a:prstGeom>
        </p:spPr>
      </p:pic>
      <p:pic>
        <p:nvPicPr>
          <p:cNvPr id="230" name="그림 229"/>
          <p:cNvPicPr>
            <a:picLocks noChangeAspect="1"/>
          </p:cNvPicPr>
          <p:nvPr/>
        </p:nvPicPr>
        <p:blipFill rotWithShape="1">
          <a:blip r:embed="rId6"/>
          <a:srcRect t="34619" r="2881" b="34395"/>
          <a:stretch/>
        </p:blipFill>
        <p:spPr>
          <a:xfrm>
            <a:off x="8181106" y="4175250"/>
            <a:ext cx="626528" cy="582003"/>
          </a:xfrm>
          <a:prstGeom prst="rect">
            <a:avLst/>
          </a:prstGeom>
        </p:spPr>
      </p:pic>
      <p:pic>
        <p:nvPicPr>
          <p:cNvPr id="231" name="그림 230"/>
          <p:cNvPicPr>
            <a:picLocks noChangeAspect="1"/>
          </p:cNvPicPr>
          <p:nvPr/>
        </p:nvPicPr>
        <p:blipFill rotWithShape="1">
          <a:blip r:embed="rId7"/>
          <a:srcRect b="53233"/>
          <a:stretch/>
        </p:blipFill>
        <p:spPr>
          <a:xfrm>
            <a:off x="8045189" y="1887291"/>
            <a:ext cx="898359" cy="577950"/>
          </a:xfrm>
          <a:prstGeom prst="rect">
            <a:avLst/>
          </a:prstGeom>
        </p:spPr>
      </p:pic>
      <p:pic>
        <p:nvPicPr>
          <p:cNvPr id="233" name="그림 232"/>
          <p:cNvPicPr>
            <a:picLocks noChangeAspect="1"/>
          </p:cNvPicPr>
          <p:nvPr/>
        </p:nvPicPr>
        <p:blipFill rotWithShape="1">
          <a:blip r:embed="rId7"/>
          <a:srcRect t="50972" b="2261"/>
          <a:stretch/>
        </p:blipFill>
        <p:spPr>
          <a:xfrm>
            <a:off x="8045189" y="4179303"/>
            <a:ext cx="898359" cy="577950"/>
          </a:xfrm>
          <a:prstGeom prst="rect">
            <a:avLst/>
          </a:prstGeom>
        </p:spPr>
      </p:pic>
      <p:sp>
        <p:nvSpPr>
          <p:cNvPr id="237" name="TextBox 236"/>
          <p:cNvSpPr txBox="1"/>
          <p:nvPr/>
        </p:nvSpPr>
        <p:spPr>
          <a:xfrm>
            <a:off x="2252641" y="5264462"/>
            <a:ext cx="767108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2000" dirty="0" smtClean="0"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1. </a:t>
            </a:r>
            <a:r>
              <a:rPr lang="ko-KR" altLang="en-US" sz="2000" dirty="0" smtClean="0"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덧셈 노드는 이전 신호를 그대로 흘려 보낸다</a:t>
            </a:r>
            <a:r>
              <a:rPr lang="en-US" altLang="ko-KR" sz="2000" dirty="0" smtClean="0"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.</a:t>
            </a: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4"/>
          <a:srcRect t="87348" r="1238" b="2010"/>
          <a:stretch/>
        </p:blipFill>
        <p:spPr>
          <a:xfrm>
            <a:off x="5493434" y="3069994"/>
            <a:ext cx="612010" cy="397876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 rotWithShape="1">
          <a:blip r:embed="rId4"/>
          <a:srcRect t="87348" r="1238" b="2010"/>
          <a:stretch/>
        </p:blipFill>
        <p:spPr>
          <a:xfrm>
            <a:off x="9576421" y="3072897"/>
            <a:ext cx="612010" cy="397876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 rotWithShape="1">
          <a:blip r:embed="rId6"/>
          <a:srcRect r="2881" b="69014"/>
          <a:stretch/>
        </p:blipFill>
        <p:spPr>
          <a:xfrm>
            <a:off x="8186157" y="1873077"/>
            <a:ext cx="626528" cy="582003"/>
          </a:xfrm>
          <a:prstGeom prst="rect">
            <a:avLst/>
          </a:prstGeom>
        </p:spPr>
      </p:pic>
      <p:pic>
        <p:nvPicPr>
          <p:cNvPr id="37" name="그림 36"/>
          <p:cNvPicPr>
            <a:picLocks noChangeAspect="1"/>
          </p:cNvPicPr>
          <p:nvPr/>
        </p:nvPicPr>
        <p:blipFill rotWithShape="1">
          <a:blip r:embed="rId6"/>
          <a:srcRect r="2881" b="69014"/>
          <a:stretch/>
        </p:blipFill>
        <p:spPr>
          <a:xfrm>
            <a:off x="8183008" y="4135452"/>
            <a:ext cx="626528" cy="58200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5721" y="1793377"/>
            <a:ext cx="2609850" cy="340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799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7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33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0" y="486137"/>
            <a:ext cx="12192000" cy="6007260"/>
            <a:chOff x="0" y="1611799"/>
            <a:chExt cx="12192000" cy="3779082"/>
          </a:xfrm>
        </p:grpSpPr>
        <p:grpSp>
          <p:nvGrpSpPr>
            <p:cNvPr id="14" name="그룹 13"/>
            <p:cNvGrpSpPr/>
            <p:nvPr/>
          </p:nvGrpSpPr>
          <p:grpSpPr>
            <a:xfrm>
              <a:off x="0" y="1611800"/>
              <a:ext cx="12192000" cy="3779081"/>
              <a:chOff x="0" y="2089894"/>
              <a:chExt cx="12199716" cy="1921892"/>
            </a:xfrm>
          </p:grpSpPr>
          <p:pic>
            <p:nvPicPr>
              <p:cNvPr id="15" name="Picture 2" descr="ì¤ë¬´ë¬ì ëí ì´ë¯¸ì§ ê²ìê²°ê³¼"/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57069"/>
              <a:stretch/>
            </p:blipFill>
            <p:spPr bwMode="auto">
              <a:xfrm>
                <a:off x="0" y="2089894"/>
                <a:ext cx="4286250" cy="19218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6" name="Picture 2" descr="ì¤ë¬´ë¬ì ëí ì´ë¯¸ì§ ê²ìê²°ê³¼"/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57069"/>
              <a:stretch/>
            </p:blipFill>
            <p:spPr bwMode="auto">
              <a:xfrm>
                <a:off x="4286250" y="2089894"/>
                <a:ext cx="4286250" cy="19218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7" name="Picture 2" descr="ì¤ë¬´ë¬ì ëí ì´ë¯¸ì§ ê²ìê²°ê³¼"/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5376" b="57069"/>
              <a:stretch/>
            </p:blipFill>
            <p:spPr bwMode="auto">
              <a:xfrm>
                <a:off x="8572500" y="2089894"/>
                <a:ext cx="3627216" cy="19218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" name="직사각형 2"/>
            <p:cNvSpPr/>
            <p:nvPr/>
          </p:nvSpPr>
          <p:spPr>
            <a:xfrm>
              <a:off x="1" y="1611799"/>
              <a:ext cx="12191999" cy="3779081"/>
            </a:xfrm>
            <a:prstGeom prst="rect">
              <a:avLst/>
            </a:prstGeom>
            <a:solidFill>
              <a:schemeClr val="accent5">
                <a:lumMod val="50000"/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3" name="직사각형 22"/>
          <p:cNvSpPr/>
          <p:nvPr/>
        </p:nvSpPr>
        <p:spPr>
          <a:xfrm>
            <a:off x="-7816" y="598894"/>
            <a:ext cx="12191999" cy="5798916"/>
          </a:xfrm>
          <a:prstGeom prst="rect">
            <a:avLst/>
          </a:prstGeom>
          <a:solidFill>
            <a:srgbClr val="1B33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꺾인 연결선 6"/>
          <p:cNvCxnSpPr/>
          <p:nvPr/>
        </p:nvCxnSpPr>
        <p:spPr>
          <a:xfrm>
            <a:off x="4087189" y="2638834"/>
            <a:ext cx="1267235" cy="630101"/>
          </a:xfrm>
          <a:prstGeom prst="bentConnector3">
            <a:avLst/>
          </a:prstGeom>
          <a:ln w="38100">
            <a:solidFill>
              <a:schemeClr val="accent5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꺾인 연결선 29"/>
          <p:cNvCxnSpPr>
            <a:endCxn id="135" idx="4"/>
          </p:cNvCxnSpPr>
          <p:nvPr/>
        </p:nvCxnSpPr>
        <p:spPr>
          <a:xfrm flipV="1">
            <a:off x="4087189" y="3708946"/>
            <a:ext cx="1709576" cy="338547"/>
          </a:xfrm>
          <a:prstGeom prst="bentConnector2">
            <a:avLst/>
          </a:prstGeom>
          <a:ln w="38100">
            <a:solidFill>
              <a:schemeClr val="accent5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그림 39"/>
          <p:cNvPicPr>
            <a:picLocks noChangeAspect="1"/>
          </p:cNvPicPr>
          <p:nvPr/>
        </p:nvPicPr>
        <p:blipFill rotWithShape="1">
          <a:blip r:embed="rId4"/>
          <a:srcRect l="19196" t="1857" r="25058" b="91078"/>
          <a:stretch/>
        </p:blipFill>
        <p:spPr>
          <a:xfrm>
            <a:off x="4087189" y="2240553"/>
            <a:ext cx="345441" cy="264160"/>
          </a:xfrm>
          <a:prstGeom prst="rect">
            <a:avLst/>
          </a:prstGeom>
        </p:spPr>
      </p:pic>
      <p:grpSp>
        <p:nvGrpSpPr>
          <p:cNvPr id="136" name="그룹 135"/>
          <p:cNvGrpSpPr/>
          <p:nvPr/>
        </p:nvGrpSpPr>
        <p:grpSpPr>
          <a:xfrm>
            <a:off x="5356754" y="2828925"/>
            <a:ext cx="880021" cy="880021"/>
            <a:chOff x="6591309" y="2004670"/>
            <a:chExt cx="880021" cy="880021"/>
          </a:xfrm>
        </p:grpSpPr>
        <p:sp>
          <p:nvSpPr>
            <p:cNvPr id="135" name="타원 134"/>
            <p:cNvSpPr/>
            <p:nvPr/>
          </p:nvSpPr>
          <p:spPr>
            <a:xfrm>
              <a:off x="6591309" y="2004670"/>
              <a:ext cx="880021" cy="88002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4" name="그림 43"/>
            <p:cNvPicPr>
              <a:picLocks noChangeAspect="1"/>
            </p:cNvPicPr>
            <p:nvPr/>
          </p:nvPicPr>
          <p:blipFill rotWithShape="1">
            <a:blip r:embed="rId4"/>
            <a:srcRect t="75003" r="1238" b="14355"/>
            <a:stretch/>
          </p:blipFill>
          <p:spPr>
            <a:xfrm>
              <a:off x="6725314" y="2245742"/>
              <a:ext cx="612010" cy="397876"/>
            </a:xfrm>
            <a:prstGeom prst="rect">
              <a:avLst/>
            </a:prstGeom>
          </p:spPr>
        </p:pic>
      </p:grpSp>
      <p:pic>
        <p:nvPicPr>
          <p:cNvPr id="140" name="그림 139"/>
          <p:cNvPicPr>
            <a:picLocks noChangeAspect="1"/>
          </p:cNvPicPr>
          <p:nvPr/>
        </p:nvPicPr>
        <p:blipFill rotWithShape="1">
          <a:blip r:embed="rId4"/>
          <a:srcRect l="20175" t="50469" r="24080" b="41107"/>
          <a:stretch/>
        </p:blipFill>
        <p:spPr>
          <a:xfrm>
            <a:off x="4087190" y="4176851"/>
            <a:ext cx="345440" cy="314961"/>
          </a:xfrm>
          <a:prstGeom prst="rect">
            <a:avLst/>
          </a:prstGeom>
        </p:spPr>
      </p:pic>
      <p:cxnSp>
        <p:nvCxnSpPr>
          <p:cNvPr id="141" name="꺾인 연결선 140"/>
          <p:cNvCxnSpPr>
            <a:stCxn id="135" idx="6"/>
          </p:cNvCxnSpPr>
          <p:nvPr/>
        </p:nvCxnSpPr>
        <p:spPr>
          <a:xfrm flipV="1">
            <a:off x="6236775" y="3268935"/>
            <a:ext cx="1259417" cy="1"/>
          </a:xfrm>
          <a:prstGeom prst="bentConnector3">
            <a:avLst/>
          </a:prstGeom>
          <a:ln w="38100">
            <a:solidFill>
              <a:schemeClr val="accent5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5" name="그림 144"/>
          <p:cNvPicPr>
            <a:picLocks noChangeAspect="1"/>
          </p:cNvPicPr>
          <p:nvPr/>
        </p:nvPicPr>
        <p:blipFill rotWithShape="1">
          <a:blip r:embed="rId5"/>
          <a:srcRect t="48614" r="75729" b="5273"/>
          <a:stretch/>
        </p:blipFill>
        <p:spPr>
          <a:xfrm>
            <a:off x="6420065" y="2708258"/>
            <a:ext cx="381836" cy="360063"/>
          </a:xfrm>
          <a:prstGeom prst="rect">
            <a:avLst/>
          </a:prstGeom>
        </p:spPr>
      </p:pic>
      <p:cxnSp>
        <p:nvCxnSpPr>
          <p:cNvPr id="203" name="꺾인 연결선 202"/>
          <p:cNvCxnSpPr>
            <a:stCxn id="207" idx="2"/>
          </p:cNvCxnSpPr>
          <p:nvPr/>
        </p:nvCxnSpPr>
        <p:spPr>
          <a:xfrm rot="10800000">
            <a:off x="8172852" y="2629672"/>
            <a:ext cx="1269565" cy="639263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꺾인 연결선 203"/>
          <p:cNvCxnSpPr>
            <a:stCxn id="207" idx="4"/>
          </p:cNvCxnSpPr>
          <p:nvPr/>
        </p:nvCxnSpPr>
        <p:spPr>
          <a:xfrm rot="5400000">
            <a:off x="8880523" y="3001272"/>
            <a:ext cx="294233" cy="1709576"/>
          </a:xfrm>
          <a:prstGeom prst="bentConnector2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6" name="그룹 205"/>
          <p:cNvGrpSpPr/>
          <p:nvPr/>
        </p:nvGrpSpPr>
        <p:grpSpPr>
          <a:xfrm>
            <a:off x="9442416" y="2828923"/>
            <a:ext cx="880021" cy="880021"/>
            <a:chOff x="6591309" y="2004670"/>
            <a:chExt cx="880021" cy="880021"/>
          </a:xfrm>
        </p:grpSpPr>
        <p:sp>
          <p:nvSpPr>
            <p:cNvPr id="207" name="타원 206"/>
            <p:cNvSpPr/>
            <p:nvPr/>
          </p:nvSpPr>
          <p:spPr>
            <a:xfrm>
              <a:off x="6591309" y="2004670"/>
              <a:ext cx="880021" cy="88002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08" name="그림 207"/>
            <p:cNvPicPr>
              <a:picLocks noChangeAspect="1"/>
            </p:cNvPicPr>
            <p:nvPr/>
          </p:nvPicPr>
          <p:blipFill rotWithShape="1">
            <a:blip r:embed="rId4"/>
            <a:srcRect t="75003" r="1238" b="14355"/>
            <a:stretch/>
          </p:blipFill>
          <p:spPr>
            <a:xfrm>
              <a:off x="6725314" y="2245742"/>
              <a:ext cx="612010" cy="397876"/>
            </a:xfrm>
            <a:prstGeom prst="rect">
              <a:avLst/>
            </a:prstGeom>
          </p:spPr>
        </p:pic>
      </p:grpSp>
      <p:cxnSp>
        <p:nvCxnSpPr>
          <p:cNvPr id="210" name="꺾인 연결선 209"/>
          <p:cNvCxnSpPr>
            <a:endCxn id="207" idx="6"/>
          </p:cNvCxnSpPr>
          <p:nvPr/>
        </p:nvCxnSpPr>
        <p:spPr>
          <a:xfrm rot="10800000">
            <a:off x="10322437" y="3268935"/>
            <a:ext cx="1013156" cy="5625"/>
          </a:xfrm>
          <a:prstGeom prst="bentConnector3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8" name="그림 227"/>
          <p:cNvPicPr>
            <a:picLocks noChangeAspect="1"/>
          </p:cNvPicPr>
          <p:nvPr/>
        </p:nvPicPr>
        <p:blipFill rotWithShape="1">
          <a:blip r:embed="rId6"/>
          <a:srcRect r="2881" b="69014"/>
          <a:stretch/>
        </p:blipFill>
        <p:spPr>
          <a:xfrm>
            <a:off x="10582657" y="2591344"/>
            <a:ext cx="626528" cy="582003"/>
          </a:xfrm>
          <a:prstGeom prst="rect">
            <a:avLst/>
          </a:prstGeom>
        </p:spPr>
      </p:pic>
      <p:pic>
        <p:nvPicPr>
          <p:cNvPr id="229" name="그림 228"/>
          <p:cNvPicPr>
            <a:picLocks noChangeAspect="1"/>
          </p:cNvPicPr>
          <p:nvPr/>
        </p:nvPicPr>
        <p:blipFill rotWithShape="1">
          <a:blip r:embed="rId6"/>
          <a:srcRect t="68696" r="2881" b="318"/>
          <a:stretch/>
        </p:blipFill>
        <p:spPr>
          <a:xfrm>
            <a:off x="8181106" y="1883238"/>
            <a:ext cx="626528" cy="582003"/>
          </a:xfrm>
          <a:prstGeom prst="rect">
            <a:avLst/>
          </a:prstGeom>
        </p:spPr>
      </p:pic>
      <p:pic>
        <p:nvPicPr>
          <p:cNvPr id="230" name="그림 229"/>
          <p:cNvPicPr>
            <a:picLocks noChangeAspect="1"/>
          </p:cNvPicPr>
          <p:nvPr/>
        </p:nvPicPr>
        <p:blipFill rotWithShape="1">
          <a:blip r:embed="rId6"/>
          <a:srcRect t="34619" r="2881" b="34395"/>
          <a:stretch/>
        </p:blipFill>
        <p:spPr>
          <a:xfrm>
            <a:off x="8181106" y="4175250"/>
            <a:ext cx="626528" cy="582003"/>
          </a:xfrm>
          <a:prstGeom prst="rect">
            <a:avLst/>
          </a:prstGeom>
        </p:spPr>
      </p:pic>
      <p:pic>
        <p:nvPicPr>
          <p:cNvPr id="231" name="그림 230"/>
          <p:cNvPicPr>
            <a:picLocks noChangeAspect="1"/>
          </p:cNvPicPr>
          <p:nvPr/>
        </p:nvPicPr>
        <p:blipFill rotWithShape="1">
          <a:blip r:embed="rId7"/>
          <a:srcRect b="53233"/>
          <a:stretch/>
        </p:blipFill>
        <p:spPr>
          <a:xfrm>
            <a:off x="8045189" y="1887291"/>
            <a:ext cx="898359" cy="577950"/>
          </a:xfrm>
          <a:prstGeom prst="rect">
            <a:avLst/>
          </a:prstGeom>
        </p:spPr>
      </p:pic>
      <p:pic>
        <p:nvPicPr>
          <p:cNvPr id="233" name="그림 232"/>
          <p:cNvPicPr>
            <a:picLocks noChangeAspect="1"/>
          </p:cNvPicPr>
          <p:nvPr/>
        </p:nvPicPr>
        <p:blipFill rotWithShape="1">
          <a:blip r:embed="rId7"/>
          <a:srcRect t="50972" b="2261"/>
          <a:stretch/>
        </p:blipFill>
        <p:spPr>
          <a:xfrm>
            <a:off x="8045189" y="4179303"/>
            <a:ext cx="898359" cy="577950"/>
          </a:xfrm>
          <a:prstGeom prst="rect">
            <a:avLst/>
          </a:prstGeom>
        </p:spPr>
      </p:pic>
      <p:pic>
        <p:nvPicPr>
          <p:cNvPr id="234" name="그림 233"/>
          <p:cNvPicPr>
            <a:picLocks noChangeAspect="1"/>
          </p:cNvPicPr>
          <p:nvPr/>
        </p:nvPicPr>
        <p:blipFill rotWithShape="1">
          <a:blip r:embed="rId8"/>
          <a:srcRect r="18000" b="50561"/>
          <a:stretch/>
        </p:blipFill>
        <p:spPr>
          <a:xfrm>
            <a:off x="8097723" y="4107540"/>
            <a:ext cx="793289" cy="717423"/>
          </a:xfrm>
          <a:prstGeom prst="rect">
            <a:avLst/>
          </a:prstGeom>
        </p:spPr>
      </p:pic>
      <p:pic>
        <p:nvPicPr>
          <p:cNvPr id="236" name="그림 235"/>
          <p:cNvPicPr>
            <a:picLocks noChangeAspect="1"/>
          </p:cNvPicPr>
          <p:nvPr/>
        </p:nvPicPr>
        <p:blipFill rotWithShape="1">
          <a:blip r:embed="rId8"/>
          <a:srcRect t="49010" r="18000" b="1551"/>
          <a:stretch/>
        </p:blipFill>
        <p:spPr>
          <a:xfrm>
            <a:off x="8097723" y="1811646"/>
            <a:ext cx="793289" cy="717423"/>
          </a:xfrm>
          <a:prstGeom prst="rect">
            <a:avLst/>
          </a:prstGeom>
        </p:spPr>
      </p:pic>
      <p:sp>
        <p:nvSpPr>
          <p:cNvPr id="237" name="TextBox 236"/>
          <p:cNvSpPr txBox="1"/>
          <p:nvPr/>
        </p:nvSpPr>
        <p:spPr>
          <a:xfrm>
            <a:off x="2252641" y="5264462"/>
            <a:ext cx="767108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2000" dirty="0"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2</a:t>
            </a:r>
            <a:r>
              <a:rPr lang="en-US" altLang="ko-KR" sz="2000" dirty="0" smtClean="0"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. </a:t>
            </a:r>
            <a:r>
              <a:rPr lang="ko-KR" altLang="en-US" sz="2000" dirty="0"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곱셈 노드는 </a:t>
            </a:r>
            <a:r>
              <a:rPr lang="ko-KR" altLang="en-US" sz="2000" dirty="0" smtClean="0"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입력의 위치를 바꾼 값과</a:t>
            </a:r>
            <a:r>
              <a:rPr lang="en-US" altLang="ko-KR" sz="2000" dirty="0" smtClean="0"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 </a:t>
            </a:r>
            <a:r>
              <a:rPr lang="ko-KR" altLang="en-US" sz="2000" dirty="0" smtClean="0"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이전 신호를 곱하여 흘려 보낸다</a:t>
            </a:r>
            <a:r>
              <a:rPr lang="en-US" altLang="ko-KR" sz="2000" dirty="0" smtClean="0"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.</a:t>
            </a:r>
          </a:p>
        </p:txBody>
      </p:sp>
      <p:pic>
        <p:nvPicPr>
          <p:cNvPr id="238" name="그림 23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1916" y="1821952"/>
            <a:ext cx="2428875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323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7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33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0" y="486137"/>
            <a:ext cx="12192000" cy="6007260"/>
            <a:chOff x="0" y="1611799"/>
            <a:chExt cx="12192000" cy="3779082"/>
          </a:xfrm>
        </p:grpSpPr>
        <p:grpSp>
          <p:nvGrpSpPr>
            <p:cNvPr id="14" name="그룹 13"/>
            <p:cNvGrpSpPr/>
            <p:nvPr/>
          </p:nvGrpSpPr>
          <p:grpSpPr>
            <a:xfrm>
              <a:off x="0" y="1611800"/>
              <a:ext cx="12192000" cy="3779081"/>
              <a:chOff x="0" y="2089894"/>
              <a:chExt cx="12199716" cy="1921892"/>
            </a:xfrm>
          </p:grpSpPr>
          <p:pic>
            <p:nvPicPr>
              <p:cNvPr id="15" name="Picture 2" descr="ì¤ë¬´ë¬ì ëí ì´ë¯¸ì§ ê²ìê²°ê³¼"/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57069"/>
              <a:stretch/>
            </p:blipFill>
            <p:spPr bwMode="auto">
              <a:xfrm>
                <a:off x="0" y="2089894"/>
                <a:ext cx="4286250" cy="19218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6" name="Picture 2" descr="ì¤ë¬´ë¬ì ëí ì´ë¯¸ì§ ê²ìê²°ê³¼"/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57069"/>
              <a:stretch/>
            </p:blipFill>
            <p:spPr bwMode="auto">
              <a:xfrm>
                <a:off x="4286250" y="2089894"/>
                <a:ext cx="4286250" cy="19218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7" name="Picture 2" descr="ì¤ë¬´ë¬ì ëí ì´ë¯¸ì§ ê²ìê²°ê³¼"/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5376" b="57069"/>
              <a:stretch/>
            </p:blipFill>
            <p:spPr bwMode="auto">
              <a:xfrm>
                <a:off x="8572500" y="2089894"/>
                <a:ext cx="3627216" cy="19218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" name="직사각형 2"/>
            <p:cNvSpPr/>
            <p:nvPr/>
          </p:nvSpPr>
          <p:spPr>
            <a:xfrm>
              <a:off x="1" y="1611799"/>
              <a:ext cx="12191999" cy="3779081"/>
            </a:xfrm>
            <a:prstGeom prst="rect">
              <a:avLst/>
            </a:prstGeom>
            <a:solidFill>
              <a:schemeClr val="accent5">
                <a:lumMod val="50000"/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3" name="직사각형 22"/>
          <p:cNvSpPr/>
          <p:nvPr/>
        </p:nvSpPr>
        <p:spPr>
          <a:xfrm>
            <a:off x="-7816" y="598894"/>
            <a:ext cx="12191999" cy="5798916"/>
          </a:xfrm>
          <a:prstGeom prst="rect">
            <a:avLst/>
          </a:prstGeom>
          <a:solidFill>
            <a:srgbClr val="1B33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꺾인 연결선 29"/>
          <p:cNvCxnSpPr>
            <a:endCxn id="135" idx="2"/>
          </p:cNvCxnSpPr>
          <p:nvPr/>
        </p:nvCxnSpPr>
        <p:spPr>
          <a:xfrm>
            <a:off x="4087189" y="3268934"/>
            <a:ext cx="1269565" cy="2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5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그림 39"/>
          <p:cNvPicPr>
            <a:picLocks noChangeAspect="1"/>
          </p:cNvPicPr>
          <p:nvPr/>
        </p:nvPicPr>
        <p:blipFill rotWithShape="1">
          <a:blip r:embed="rId4"/>
          <a:srcRect l="19196" t="1857" r="25058" b="91078"/>
          <a:stretch/>
        </p:blipFill>
        <p:spPr>
          <a:xfrm>
            <a:off x="4144168" y="2750265"/>
            <a:ext cx="345441" cy="264160"/>
          </a:xfrm>
          <a:prstGeom prst="rect">
            <a:avLst/>
          </a:prstGeom>
        </p:spPr>
      </p:pic>
      <p:grpSp>
        <p:nvGrpSpPr>
          <p:cNvPr id="136" name="그룹 135"/>
          <p:cNvGrpSpPr/>
          <p:nvPr/>
        </p:nvGrpSpPr>
        <p:grpSpPr>
          <a:xfrm>
            <a:off x="5356754" y="2828925"/>
            <a:ext cx="880021" cy="880021"/>
            <a:chOff x="6591309" y="2004670"/>
            <a:chExt cx="880021" cy="880021"/>
          </a:xfrm>
        </p:grpSpPr>
        <p:sp>
          <p:nvSpPr>
            <p:cNvPr id="135" name="타원 134"/>
            <p:cNvSpPr/>
            <p:nvPr/>
          </p:nvSpPr>
          <p:spPr>
            <a:xfrm>
              <a:off x="6591309" y="2004670"/>
              <a:ext cx="880021" cy="88002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4" name="그림 43"/>
            <p:cNvPicPr>
              <a:picLocks noChangeAspect="1"/>
            </p:cNvPicPr>
            <p:nvPr/>
          </p:nvPicPr>
          <p:blipFill rotWithShape="1">
            <a:blip r:embed="rId4"/>
            <a:srcRect t="63046" r="1238" b="26312"/>
            <a:stretch/>
          </p:blipFill>
          <p:spPr>
            <a:xfrm>
              <a:off x="6725314" y="2245742"/>
              <a:ext cx="612010" cy="397876"/>
            </a:xfrm>
            <a:prstGeom prst="rect">
              <a:avLst/>
            </a:prstGeom>
          </p:spPr>
        </p:pic>
      </p:grpSp>
      <p:pic>
        <p:nvPicPr>
          <p:cNvPr id="140" name="그림 139"/>
          <p:cNvPicPr>
            <a:picLocks noChangeAspect="1"/>
          </p:cNvPicPr>
          <p:nvPr/>
        </p:nvPicPr>
        <p:blipFill rotWithShape="1">
          <a:blip r:embed="rId4"/>
          <a:srcRect l="20175" t="50469" r="24080" b="41107"/>
          <a:stretch/>
        </p:blipFill>
        <p:spPr>
          <a:xfrm>
            <a:off x="6347787" y="2740492"/>
            <a:ext cx="345440" cy="314961"/>
          </a:xfrm>
          <a:prstGeom prst="rect">
            <a:avLst/>
          </a:prstGeom>
        </p:spPr>
      </p:pic>
      <p:cxnSp>
        <p:nvCxnSpPr>
          <p:cNvPr id="141" name="꺾인 연결선 140"/>
          <p:cNvCxnSpPr>
            <a:stCxn id="135" idx="6"/>
          </p:cNvCxnSpPr>
          <p:nvPr/>
        </p:nvCxnSpPr>
        <p:spPr>
          <a:xfrm flipV="1">
            <a:off x="6236775" y="3268935"/>
            <a:ext cx="1259417" cy="1"/>
          </a:xfrm>
          <a:prstGeom prst="bentConnector3">
            <a:avLst/>
          </a:prstGeom>
          <a:ln w="38100">
            <a:solidFill>
              <a:schemeClr val="accent5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꺾인 연결선 202"/>
          <p:cNvCxnSpPr>
            <a:stCxn id="207" idx="2"/>
          </p:cNvCxnSpPr>
          <p:nvPr/>
        </p:nvCxnSpPr>
        <p:spPr>
          <a:xfrm rot="10800000">
            <a:off x="8191544" y="3268934"/>
            <a:ext cx="1250873" cy="1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6" name="그룹 205"/>
          <p:cNvGrpSpPr/>
          <p:nvPr/>
        </p:nvGrpSpPr>
        <p:grpSpPr>
          <a:xfrm>
            <a:off x="9442416" y="2828923"/>
            <a:ext cx="880021" cy="880021"/>
            <a:chOff x="6591309" y="2004670"/>
            <a:chExt cx="880021" cy="880021"/>
          </a:xfrm>
        </p:grpSpPr>
        <p:sp>
          <p:nvSpPr>
            <p:cNvPr id="207" name="타원 206"/>
            <p:cNvSpPr/>
            <p:nvPr/>
          </p:nvSpPr>
          <p:spPr>
            <a:xfrm>
              <a:off x="6591309" y="2004670"/>
              <a:ext cx="880021" cy="88002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08" name="그림 207"/>
            <p:cNvPicPr>
              <a:picLocks noChangeAspect="1"/>
            </p:cNvPicPr>
            <p:nvPr/>
          </p:nvPicPr>
          <p:blipFill rotWithShape="1">
            <a:blip r:embed="rId4"/>
            <a:srcRect t="62774" r="1238" b="26584"/>
            <a:stretch/>
          </p:blipFill>
          <p:spPr>
            <a:xfrm>
              <a:off x="6725314" y="2245742"/>
              <a:ext cx="612010" cy="397876"/>
            </a:xfrm>
            <a:prstGeom prst="rect">
              <a:avLst/>
            </a:prstGeom>
          </p:spPr>
        </p:pic>
      </p:grpSp>
      <p:cxnSp>
        <p:nvCxnSpPr>
          <p:cNvPr id="210" name="꺾인 연결선 209"/>
          <p:cNvCxnSpPr>
            <a:endCxn id="207" idx="6"/>
          </p:cNvCxnSpPr>
          <p:nvPr/>
        </p:nvCxnSpPr>
        <p:spPr>
          <a:xfrm rot="10800000" flipV="1">
            <a:off x="10322438" y="3268932"/>
            <a:ext cx="1355169" cy="1"/>
          </a:xfrm>
          <a:prstGeom prst="bentConnector3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7" name="TextBox 236"/>
          <p:cNvSpPr txBox="1"/>
          <p:nvPr/>
        </p:nvSpPr>
        <p:spPr>
          <a:xfrm>
            <a:off x="1924555" y="5264462"/>
            <a:ext cx="83272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2000" dirty="0" smtClean="0"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3. </a:t>
            </a:r>
            <a:r>
              <a:rPr lang="ko-KR" altLang="en-US" sz="2000" dirty="0" smtClean="0"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활성화 함수 노드는 이전 신호에 활성화 함수의 </a:t>
            </a:r>
            <a:r>
              <a:rPr lang="ko-KR" altLang="en-US" sz="2000" dirty="0" err="1" smtClean="0"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도함수를</a:t>
            </a:r>
            <a:r>
              <a:rPr lang="ko-KR" altLang="en-US" sz="2000" dirty="0" smtClean="0"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 곱해서 흘려준다</a:t>
            </a:r>
            <a:r>
              <a:rPr lang="en-US" altLang="ko-KR" sz="2000" dirty="0" smtClean="0"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.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553" y="2362628"/>
            <a:ext cx="2867025" cy="212407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6"/>
          <a:srcRect r="14991"/>
          <a:stretch/>
        </p:blipFill>
        <p:spPr>
          <a:xfrm>
            <a:off x="10579895" y="2487671"/>
            <a:ext cx="445301" cy="648121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09620" y="2490766"/>
            <a:ext cx="471762" cy="648121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8"/>
          <a:srcRect b="52794"/>
          <a:stretch/>
        </p:blipFill>
        <p:spPr>
          <a:xfrm>
            <a:off x="8308041" y="2487671"/>
            <a:ext cx="1000369" cy="631746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 rotWithShape="1">
          <a:blip r:embed="rId8"/>
          <a:srcRect t="50865" b="1929"/>
          <a:stretch/>
        </p:blipFill>
        <p:spPr>
          <a:xfrm>
            <a:off x="8308041" y="2495858"/>
            <a:ext cx="1000369" cy="631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88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7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33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0" y="486137"/>
            <a:ext cx="12192000" cy="6007260"/>
            <a:chOff x="0" y="1611799"/>
            <a:chExt cx="12192000" cy="3779082"/>
          </a:xfrm>
        </p:grpSpPr>
        <p:grpSp>
          <p:nvGrpSpPr>
            <p:cNvPr id="14" name="그룹 13"/>
            <p:cNvGrpSpPr/>
            <p:nvPr/>
          </p:nvGrpSpPr>
          <p:grpSpPr>
            <a:xfrm>
              <a:off x="0" y="1611800"/>
              <a:ext cx="12192000" cy="3779081"/>
              <a:chOff x="0" y="2089894"/>
              <a:chExt cx="12199716" cy="1921892"/>
            </a:xfrm>
          </p:grpSpPr>
          <p:pic>
            <p:nvPicPr>
              <p:cNvPr id="15" name="Picture 2" descr="ì¤ë¬´ë¬ì ëí ì´ë¯¸ì§ ê²ìê²°ê³¼"/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57069"/>
              <a:stretch/>
            </p:blipFill>
            <p:spPr bwMode="auto">
              <a:xfrm>
                <a:off x="0" y="2089894"/>
                <a:ext cx="4286250" cy="19218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6" name="Picture 2" descr="ì¤ë¬´ë¬ì ëí ì´ë¯¸ì§ ê²ìê²°ê³¼"/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57069"/>
              <a:stretch/>
            </p:blipFill>
            <p:spPr bwMode="auto">
              <a:xfrm>
                <a:off x="4286250" y="2089894"/>
                <a:ext cx="4286250" cy="19218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7" name="Picture 2" descr="ì¤ë¬´ë¬ì ëí ì´ë¯¸ì§ ê²ìê²°ê³¼"/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5376" b="57069"/>
              <a:stretch/>
            </p:blipFill>
            <p:spPr bwMode="auto">
              <a:xfrm>
                <a:off x="8572500" y="2089894"/>
                <a:ext cx="3627216" cy="19218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" name="직사각형 2"/>
            <p:cNvSpPr/>
            <p:nvPr/>
          </p:nvSpPr>
          <p:spPr>
            <a:xfrm>
              <a:off x="1" y="1611799"/>
              <a:ext cx="12191999" cy="3779081"/>
            </a:xfrm>
            <a:prstGeom prst="rect">
              <a:avLst/>
            </a:prstGeom>
            <a:solidFill>
              <a:schemeClr val="accent5">
                <a:lumMod val="50000"/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3" name="직사각형 22"/>
          <p:cNvSpPr/>
          <p:nvPr/>
        </p:nvSpPr>
        <p:spPr>
          <a:xfrm>
            <a:off x="1" y="590308"/>
            <a:ext cx="12191999" cy="5798916"/>
          </a:xfrm>
          <a:prstGeom prst="rect">
            <a:avLst/>
          </a:prstGeom>
          <a:solidFill>
            <a:srgbClr val="1B33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798519" y="1632578"/>
            <a:ext cx="10897092" cy="3656347"/>
            <a:chOff x="798519" y="1632578"/>
            <a:chExt cx="10897092" cy="3656347"/>
          </a:xfrm>
        </p:grpSpPr>
        <p:cxnSp>
          <p:nvCxnSpPr>
            <p:cNvPr id="7" name="꺾인 연결선 6"/>
            <p:cNvCxnSpPr>
              <a:endCxn id="71" idx="2"/>
            </p:cNvCxnSpPr>
            <p:nvPr/>
          </p:nvCxnSpPr>
          <p:spPr>
            <a:xfrm>
              <a:off x="818606" y="2229393"/>
              <a:ext cx="1983639" cy="645873"/>
            </a:xfrm>
            <a:prstGeom prst="bentConnector3">
              <a:avLst/>
            </a:prstGeom>
            <a:ln w="38100">
              <a:solidFill>
                <a:schemeClr val="accent5">
                  <a:lumMod val="20000"/>
                  <a:lumOff val="8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꺾인 연결선 29"/>
            <p:cNvCxnSpPr>
              <a:endCxn id="71" idx="4"/>
            </p:cNvCxnSpPr>
            <p:nvPr/>
          </p:nvCxnSpPr>
          <p:spPr>
            <a:xfrm flipV="1">
              <a:off x="798519" y="3315276"/>
              <a:ext cx="2443737" cy="404448"/>
            </a:xfrm>
            <a:prstGeom prst="bentConnector2">
              <a:avLst/>
            </a:prstGeom>
            <a:ln w="38100">
              <a:solidFill>
                <a:schemeClr val="accent5">
                  <a:lumMod val="20000"/>
                  <a:lumOff val="8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꺾인 연결선 31"/>
            <p:cNvCxnSpPr>
              <a:endCxn id="77" idx="4"/>
            </p:cNvCxnSpPr>
            <p:nvPr/>
          </p:nvCxnSpPr>
          <p:spPr>
            <a:xfrm flipV="1">
              <a:off x="2925213" y="3317975"/>
              <a:ext cx="3212712" cy="1356624"/>
            </a:xfrm>
            <a:prstGeom prst="bentConnector2">
              <a:avLst/>
            </a:prstGeom>
            <a:ln w="38100">
              <a:solidFill>
                <a:schemeClr val="accent5">
                  <a:lumMod val="20000"/>
                  <a:lumOff val="8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0" name="그림 39"/>
            <p:cNvPicPr>
              <a:picLocks noChangeAspect="1"/>
            </p:cNvPicPr>
            <p:nvPr/>
          </p:nvPicPr>
          <p:blipFill rotWithShape="1">
            <a:blip r:embed="rId4"/>
            <a:srcRect r="1238" b="89358"/>
            <a:stretch/>
          </p:blipFill>
          <p:spPr>
            <a:xfrm>
              <a:off x="818606" y="1632578"/>
              <a:ext cx="612010" cy="397876"/>
            </a:xfrm>
            <a:prstGeom prst="rect">
              <a:avLst/>
            </a:prstGeom>
          </p:spPr>
        </p:pic>
        <p:pic>
          <p:nvPicPr>
            <p:cNvPr id="42" name="그림 41"/>
            <p:cNvPicPr>
              <a:picLocks noChangeAspect="1"/>
            </p:cNvPicPr>
            <p:nvPr/>
          </p:nvPicPr>
          <p:blipFill rotWithShape="1">
            <a:blip r:embed="rId4"/>
            <a:srcRect t="11879" r="1238" b="77479"/>
            <a:stretch/>
          </p:blipFill>
          <p:spPr>
            <a:xfrm>
              <a:off x="818606" y="3877912"/>
              <a:ext cx="612010" cy="397876"/>
            </a:xfrm>
            <a:prstGeom prst="rect">
              <a:avLst/>
            </a:prstGeom>
          </p:spPr>
        </p:pic>
        <p:pic>
          <p:nvPicPr>
            <p:cNvPr id="43" name="그림 42"/>
            <p:cNvPicPr>
              <a:picLocks noChangeAspect="1"/>
            </p:cNvPicPr>
            <p:nvPr/>
          </p:nvPicPr>
          <p:blipFill rotWithShape="1">
            <a:blip r:embed="rId4"/>
            <a:srcRect t="23293" r="1238" b="66065"/>
            <a:stretch/>
          </p:blipFill>
          <p:spPr>
            <a:xfrm>
              <a:off x="2948051" y="4891049"/>
              <a:ext cx="612010" cy="397876"/>
            </a:xfrm>
            <a:prstGeom prst="rect">
              <a:avLst/>
            </a:prstGeom>
          </p:spPr>
        </p:pic>
        <p:cxnSp>
          <p:nvCxnSpPr>
            <p:cNvPr id="54" name="꺾인 연결선 53"/>
            <p:cNvCxnSpPr>
              <a:stCxn id="71" idx="6"/>
              <a:endCxn id="77" idx="2"/>
            </p:cNvCxnSpPr>
            <p:nvPr/>
          </p:nvCxnSpPr>
          <p:spPr>
            <a:xfrm>
              <a:off x="3682266" y="2875266"/>
              <a:ext cx="2015648" cy="2699"/>
            </a:xfrm>
            <a:prstGeom prst="bentConnector3">
              <a:avLst/>
            </a:prstGeom>
            <a:ln w="38100">
              <a:solidFill>
                <a:schemeClr val="accent5">
                  <a:lumMod val="20000"/>
                  <a:lumOff val="8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꺾인 연결선 63"/>
            <p:cNvCxnSpPr>
              <a:stCxn id="77" idx="6"/>
              <a:endCxn id="86" idx="2"/>
            </p:cNvCxnSpPr>
            <p:nvPr/>
          </p:nvCxnSpPr>
          <p:spPr>
            <a:xfrm flipV="1">
              <a:off x="6577935" y="2875266"/>
              <a:ext cx="1834275" cy="2699"/>
            </a:xfrm>
            <a:prstGeom prst="bentConnector3">
              <a:avLst/>
            </a:prstGeom>
            <a:ln w="38100">
              <a:solidFill>
                <a:schemeClr val="accent5">
                  <a:lumMod val="20000"/>
                  <a:lumOff val="8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2" name="그룹 71"/>
            <p:cNvGrpSpPr/>
            <p:nvPr/>
          </p:nvGrpSpPr>
          <p:grpSpPr>
            <a:xfrm>
              <a:off x="2802245" y="2435255"/>
              <a:ext cx="880021" cy="880021"/>
              <a:chOff x="3089628" y="2121747"/>
              <a:chExt cx="880021" cy="880021"/>
            </a:xfrm>
          </p:grpSpPr>
          <p:sp>
            <p:nvSpPr>
              <p:cNvPr id="71" name="타원 70"/>
              <p:cNvSpPr/>
              <p:nvPr/>
            </p:nvSpPr>
            <p:spPr>
              <a:xfrm>
                <a:off x="3089628" y="2121747"/>
                <a:ext cx="880021" cy="88002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44" name="그림 43"/>
              <p:cNvPicPr>
                <a:picLocks noChangeAspect="1"/>
              </p:cNvPicPr>
              <p:nvPr/>
            </p:nvPicPr>
            <p:blipFill rotWithShape="1">
              <a:blip r:embed="rId4"/>
              <a:srcRect t="75003" r="1238" b="14355"/>
              <a:stretch/>
            </p:blipFill>
            <p:spPr>
              <a:xfrm>
                <a:off x="3235434" y="2363473"/>
                <a:ext cx="612010" cy="397876"/>
              </a:xfrm>
              <a:prstGeom prst="rect">
                <a:avLst/>
              </a:prstGeom>
            </p:spPr>
          </p:pic>
        </p:grpSp>
        <p:grpSp>
          <p:nvGrpSpPr>
            <p:cNvPr id="83" name="그룹 82"/>
            <p:cNvGrpSpPr/>
            <p:nvPr/>
          </p:nvGrpSpPr>
          <p:grpSpPr>
            <a:xfrm>
              <a:off x="5697914" y="2437954"/>
              <a:ext cx="880021" cy="880021"/>
              <a:chOff x="5192075" y="2121746"/>
              <a:chExt cx="880021" cy="880021"/>
            </a:xfrm>
          </p:grpSpPr>
          <p:sp>
            <p:nvSpPr>
              <p:cNvPr id="77" name="타원 76"/>
              <p:cNvSpPr/>
              <p:nvPr/>
            </p:nvSpPr>
            <p:spPr>
              <a:xfrm>
                <a:off x="5192075" y="2121746"/>
                <a:ext cx="880021" cy="88002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45" name="그림 44"/>
              <p:cNvPicPr>
                <a:picLocks noChangeAspect="1"/>
              </p:cNvPicPr>
              <p:nvPr/>
            </p:nvPicPr>
            <p:blipFill rotWithShape="1">
              <a:blip r:embed="rId4"/>
              <a:srcRect t="87348" r="1238" b="2010"/>
              <a:stretch/>
            </p:blipFill>
            <p:spPr>
              <a:xfrm>
                <a:off x="5326080" y="2359239"/>
                <a:ext cx="612010" cy="397876"/>
              </a:xfrm>
              <a:prstGeom prst="rect">
                <a:avLst/>
              </a:prstGeom>
            </p:spPr>
          </p:pic>
        </p:grpSp>
        <p:grpSp>
          <p:nvGrpSpPr>
            <p:cNvPr id="85" name="그룹 84"/>
            <p:cNvGrpSpPr/>
            <p:nvPr/>
          </p:nvGrpSpPr>
          <p:grpSpPr>
            <a:xfrm>
              <a:off x="8412210" y="2435255"/>
              <a:ext cx="911080" cy="880021"/>
              <a:chOff x="5310399" y="2111963"/>
              <a:chExt cx="737554" cy="880021"/>
            </a:xfrm>
          </p:grpSpPr>
          <p:sp>
            <p:nvSpPr>
              <p:cNvPr id="86" name="타원 85"/>
              <p:cNvSpPr/>
              <p:nvPr/>
            </p:nvSpPr>
            <p:spPr>
              <a:xfrm>
                <a:off x="5310399" y="2111963"/>
                <a:ext cx="737554" cy="88002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87" name="그림 86"/>
              <p:cNvPicPr>
                <a:picLocks noChangeAspect="1"/>
              </p:cNvPicPr>
              <p:nvPr/>
            </p:nvPicPr>
            <p:blipFill rotWithShape="1">
              <a:blip r:embed="rId4"/>
              <a:srcRect t="62658" r="1238" b="26700"/>
              <a:stretch/>
            </p:blipFill>
            <p:spPr>
              <a:xfrm>
                <a:off x="5403648" y="2361043"/>
                <a:ext cx="545495" cy="397876"/>
              </a:xfrm>
              <a:prstGeom prst="rect">
                <a:avLst/>
              </a:prstGeom>
            </p:spPr>
          </p:pic>
        </p:grpSp>
        <p:cxnSp>
          <p:nvCxnSpPr>
            <p:cNvPr id="96" name="꺾인 연결선 95"/>
            <p:cNvCxnSpPr>
              <a:stCxn id="86" idx="6"/>
            </p:cNvCxnSpPr>
            <p:nvPr/>
          </p:nvCxnSpPr>
          <p:spPr>
            <a:xfrm flipV="1">
              <a:off x="9323290" y="2874385"/>
              <a:ext cx="2372321" cy="881"/>
            </a:xfrm>
            <a:prstGeom prst="bentConnector3">
              <a:avLst/>
            </a:prstGeom>
            <a:ln w="38100">
              <a:solidFill>
                <a:schemeClr val="accent5">
                  <a:lumMod val="20000"/>
                  <a:lumOff val="8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7" name="그림 106"/>
            <p:cNvPicPr>
              <a:picLocks noChangeAspect="1"/>
            </p:cNvPicPr>
            <p:nvPr/>
          </p:nvPicPr>
          <p:blipFill rotWithShape="1">
            <a:blip r:embed="rId5"/>
            <a:srcRect l="32187" t="4829" r="31040" b="75446"/>
            <a:stretch/>
          </p:blipFill>
          <p:spPr>
            <a:xfrm>
              <a:off x="3828072" y="2429777"/>
              <a:ext cx="905692" cy="296093"/>
            </a:xfrm>
            <a:prstGeom prst="rect">
              <a:avLst/>
            </a:prstGeom>
          </p:spPr>
        </p:pic>
        <p:pic>
          <p:nvPicPr>
            <p:cNvPr id="108" name="그림 107"/>
            <p:cNvPicPr>
              <a:picLocks noChangeAspect="1"/>
            </p:cNvPicPr>
            <p:nvPr/>
          </p:nvPicPr>
          <p:blipFill rotWithShape="1">
            <a:blip r:embed="rId5"/>
            <a:srcRect t="31909" b="42351"/>
            <a:stretch/>
          </p:blipFill>
          <p:spPr>
            <a:xfrm>
              <a:off x="6664980" y="2437954"/>
              <a:ext cx="1614713" cy="253308"/>
            </a:xfrm>
            <a:prstGeom prst="rect">
              <a:avLst/>
            </a:prstGeom>
          </p:spPr>
        </p:pic>
        <p:pic>
          <p:nvPicPr>
            <p:cNvPr id="110" name="그림 109"/>
            <p:cNvPicPr>
              <a:picLocks noChangeAspect="1"/>
            </p:cNvPicPr>
            <p:nvPr/>
          </p:nvPicPr>
          <p:blipFill rotWithShape="1">
            <a:blip r:embed="rId6"/>
            <a:srcRect t="1" b="19828"/>
            <a:stretch/>
          </p:blipFill>
          <p:spPr>
            <a:xfrm>
              <a:off x="9443823" y="2446224"/>
              <a:ext cx="1170130" cy="304135"/>
            </a:xfrm>
            <a:prstGeom prst="rect">
              <a:avLst/>
            </a:prstGeom>
          </p:spPr>
        </p:pic>
      </p:grpSp>
      <p:cxnSp>
        <p:nvCxnSpPr>
          <p:cNvPr id="33" name="꺾인 연결선 32"/>
          <p:cNvCxnSpPr/>
          <p:nvPr/>
        </p:nvCxnSpPr>
        <p:spPr>
          <a:xfrm rot="10800000" flipV="1">
            <a:off x="9316423" y="2999290"/>
            <a:ext cx="2379189" cy="1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꺾인 연결선 33"/>
          <p:cNvCxnSpPr/>
          <p:nvPr/>
        </p:nvCxnSpPr>
        <p:spPr>
          <a:xfrm rot="10800000" flipV="1">
            <a:off x="6573656" y="2999288"/>
            <a:ext cx="1859416" cy="1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꺾인 연결선 35"/>
          <p:cNvCxnSpPr/>
          <p:nvPr/>
        </p:nvCxnSpPr>
        <p:spPr>
          <a:xfrm rot="10800000" flipV="1">
            <a:off x="3670674" y="3027360"/>
            <a:ext cx="2039189" cy="1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꺾인 연결선 37"/>
          <p:cNvCxnSpPr>
            <a:stCxn id="71" idx="1"/>
          </p:cNvCxnSpPr>
          <p:nvPr/>
        </p:nvCxnSpPr>
        <p:spPr>
          <a:xfrm rot="16200000" flipV="1">
            <a:off x="1239426" y="872436"/>
            <a:ext cx="1250788" cy="2132602"/>
          </a:xfrm>
          <a:prstGeom prst="bentConnector2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꺾인 연결선 40"/>
          <p:cNvCxnSpPr>
            <a:stCxn id="71" idx="3"/>
          </p:cNvCxnSpPr>
          <p:nvPr/>
        </p:nvCxnSpPr>
        <p:spPr>
          <a:xfrm rot="5400000">
            <a:off x="1744706" y="2257737"/>
            <a:ext cx="257752" cy="2115078"/>
          </a:xfrm>
          <a:prstGeom prst="bentConnector2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7"/>
          <a:srcRect l="24138" r="11037"/>
          <a:stretch/>
        </p:blipFill>
        <p:spPr>
          <a:xfrm>
            <a:off x="9496325" y="3121696"/>
            <a:ext cx="502173" cy="736140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67170" y="3224061"/>
            <a:ext cx="1007515" cy="673124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84589" y="3244974"/>
            <a:ext cx="1009716" cy="674595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2581" y="2791340"/>
            <a:ext cx="927143" cy="490468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74647" y="578447"/>
            <a:ext cx="1020621" cy="576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305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75B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 descr="ê´ë ¨ ì´ë¯¸ì§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3" t="7678" r="227" b="5486"/>
          <a:stretch/>
        </p:blipFill>
        <p:spPr bwMode="auto">
          <a:xfrm>
            <a:off x="3437005" y="2078154"/>
            <a:ext cx="4710896" cy="4779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직사각형 47"/>
          <p:cNvSpPr/>
          <p:nvPr/>
        </p:nvSpPr>
        <p:spPr>
          <a:xfrm flipH="1">
            <a:off x="0" y="3"/>
            <a:ext cx="12191999" cy="6857997"/>
          </a:xfrm>
          <a:prstGeom prst="rect">
            <a:avLst/>
          </a:prstGeom>
          <a:solidFill>
            <a:schemeClr val="accent5">
              <a:lumMod val="75000"/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46957" y="168729"/>
            <a:ext cx="11898086" cy="6520542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2523679" y="3967225"/>
            <a:ext cx="7125788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제목 1"/>
          <p:cNvSpPr txBox="1">
            <a:spLocks/>
          </p:cNvSpPr>
          <p:nvPr/>
        </p:nvSpPr>
        <p:spPr>
          <a:xfrm>
            <a:off x="1514573" y="1475122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Thank you for listening!</a:t>
            </a:r>
            <a:endParaRPr lang="ko-KR" altLang="en-US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66733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33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0" y="486137"/>
            <a:ext cx="12192000" cy="6007260"/>
            <a:chOff x="0" y="1611799"/>
            <a:chExt cx="12192000" cy="3779082"/>
          </a:xfrm>
        </p:grpSpPr>
        <p:grpSp>
          <p:nvGrpSpPr>
            <p:cNvPr id="14" name="그룹 13"/>
            <p:cNvGrpSpPr/>
            <p:nvPr/>
          </p:nvGrpSpPr>
          <p:grpSpPr>
            <a:xfrm>
              <a:off x="0" y="1611800"/>
              <a:ext cx="12192000" cy="3779081"/>
              <a:chOff x="0" y="2089894"/>
              <a:chExt cx="12199716" cy="1921892"/>
            </a:xfrm>
          </p:grpSpPr>
          <p:pic>
            <p:nvPicPr>
              <p:cNvPr id="15" name="Picture 2" descr="ì¤ë¬´ë¬ì ëí ì´ë¯¸ì§ ê²ìê²°ê³¼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57069"/>
              <a:stretch/>
            </p:blipFill>
            <p:spPr bwMode="auto">
              <a:xfrm>
                <a:off x="0" y="2089894"/>
                <a:ext cx="4286250" cy="19218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6" name="Picture 2" descr="ì¤ë¬´ë¬ì ëí ì´ë¯¸ì§ ê²ìê²°ê³¼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57069"/>
              <a:stretch/>
            </p:blipFill>
            <p:spPr bwMode="auto">
              <a:xfrm>
                <a:off x="4286250" y="2089894"/>
                <a:ext cx="4286250" cy="19218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7" name="Picture 2" descr="ì¤ë¬´ë¬ì ëí ì´ë¯¸ì§ ê²ìê²°ê³¼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5376" b="57069"/>
              <a:stretch/>
            </p:blipFill>
            <p:spPr bwMode="auto">
              <a:xfrm>
                <a:off x="8572500" y="2089894"/>
                <a:ext cx="3627216" cy="19218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" name="직사각형 2"/>
            <p:cNvSpPr/>
            <p:nvPr/>
          </p:nvSpPr>
          <p:spPr>
            <a:xfrm>
              <a:off x="1" y="1611799"/>
              <a:ext cx="12191999" cy="3779081"/>
            </a:xfrm>
            <a:prstGeom prst="rect">
              <a:avLst/>
            </a:prstGeom>
            <a:solidFill>
              <a:schemeClr val="accent5">
                <a:lumMod val="50000"/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3" name="직사각형 22"/>
          <p:cNvSpPr/>
          <p:nvPr/>
        </p:nvSpPr>
        <p:spPr>
          <a:xfrm>
            <a:off x="0" y="590308"/>
            <a:ext cx="12191999" cy="5798916"/>
          </a:xfrm>
          <a:prstGeom prst="rect">
            <a:avLst/>
          </a:prstGeom>
          <a:solidFill>
            <a:srgbClr val="1B33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194" name="Picture 2" descr="supervised learning unsupervised learningì ëí ì´ë¯¸ì§ ê²ìê²°ê³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524" y="1208528"/>
            <a:ext cx="6076950" cy="4562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0811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75B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 descr="ê´ë ¨ ì´ë¯¸ì§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3" t="7678" r="227" b="5486"/>
          <a:stretch/>
        </p:blipFill>
        <p:spPr bwMode="auto">
          <a:xfrm>
            <a:off x="7481104" y="2078154"/>
            <a:ext cx="4710896" cy="4779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6" name="그룹 45"/>
          <p:cNvGrpSpPr/>
          <p:nvPr/>
        </p:nvGrpSpPr>
        <p:grpSpPr>
          <a:xfrm flipH="1">
            <a:off x="6452144" y="1"/>
            <a:ext cx="5756449" cy="6857998"/>
            <a:chOff x="1" y="0"/>
            <a:chExt cx="7618775" cy="6858001"/>
          </a:xfrm>
          <a:solidFill>
            <a:schemeClr val="accent5">
              <a:lumMod val="75000"/>
              <a:alpha val="44000"/>
            </a:schemeClr>
          </a:solidFill>
        </p:grpSpPr>
        <p:sp>
          <p:nvSpPr>
            <p:cNvPr id="47" name="직각 삼각형 46"/>
            <p:cNvSpPr/>
            <p:nvPr/>
          </p:nvSpPr>
          <p:spPr>
            <a:xfrm>
              <a:off x="3309747" y="2"/>
              <a:ext cx="4309029" cy="6857999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1" y="0"/>
              <a:ext cx="3309745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1" name="그룹 20"/>
          <p:cNvGrpSpPr/>
          <p:nvPr/>
        </p:nvGrpSpPr>
        <p:grpSpPr>
          <a:xfrm flipV="1">
            <a:off x="0" y="0"/>
            <a:ext cx="9707878" cy="6858001"/>
            <a:chOff x="0" y="0"/>
            <a:chExt cx="7618776" cy="6858001"/>
          </a:xfrm>
          <a:solidFill>
            <a:schemeClr val="accent5">
              <a:lumMod val="50000"/>
            </a:schemeClr>
          </a:solidFill>
        </p:grpSpPr>
        <p:sp>
          <p:nvSpPr>
            <p:cNvPr id="22" name="직각 삼각형 21"/>
            <p:cNvSpPr/>
            <p:nvPr/>
          </p:nvSpPr>
          <p:spPr>
            <a:xfrm>
              <a:off x="5062206" y="2"/>
              <a:ext cx="2556570" cy="6857999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0" y="0"/>
              <a:ext cx="5062206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5" name="직사각형 24"/>
          <p:cNvSpPr/>
          <p:nvPr/>
        </p:nvSpPr>
        <p:spPr>
          <a:xfrm>
            <a:off x="355316" y="1304036"/>
            <a:ext cx="7125788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355316" y="503552"/>
            <a:ext cx="71257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Machine Learning</a:t>
            </a:r>
            <a:endParaRPr lang="ko-KR" altLang="en-US" sz="40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355316" y="2336283"/>
            <a:ext cx="8468644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ko-KR" altLang="en-US" sz="2000" dirty="0" smtClean="0"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지도 </a:t>
            </a:r>
            <a:r>
              <a:rPr lang="ko-KR" altLang="en-US" sz="2000" dirty="0"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학습이란</a:t>
            </a:r>
            <a:r>
              <a:rPr lang="en-US" altLang="ko-KR" sz="2000" dirty="0"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, </a:t>
            </a:r>
            <a:r>
              <a:rPr lang="ko-KR" altLang="en-US" sz="2000" u="sng" dirty="0"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입력 레이블과 레이블에 대한 정답으로 이루어진 학습 데이터</a:t>
            </a:r>
            <a:r>
              <a:rPr lang="ko-KR" altLang="en-US" sz="2000" dirty="0"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를 통하여 해당하는 입력에 대해 정답이 나올 수 있도록 학습한 후</a:t>
            </a:r>
            <a:r>
              <a:rPr lang="en-US" altLang="ko-KR" sz="2000" dirty="0"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결과적으로 어떠한 입력에 대해 원하는 정답을 예측할 수 있도록 하는 학습 방법이다</a:t>
            </a:r>
            <a:r>
              <a:rPr lang="en-US" altLang="ko-KR" sz="2000" dirty="0" smtClean="0"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.</a:t>
            </a:r>
          </a:p>
          <a:p>
            <a:pPr marL="342900" lvl="0" indent="-34290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ko-KR" altLang="en-US" sz="2000" dirty="0" smtClean="0"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지도 </a:t>
            </a:r>
            <a:r>
              <a:rPr lang="ko-KR" altLang="en-US" sz="2000" dirty="0"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학습을 진행할 때는 주로 </a:t>
            </a:r>
            <a:r>
              <a:rPr lang="en-US" altLang="ko-KR" sz="2000" dirty="0"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CNN</a:t>
            </a:r>
            <a:r>
              <a:rPr lang="ko-KR" altLang="en-US" sz="2000" dirty="0"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과 </a:t>
            </a:r>
            <a:r>
              <a:rPr lang="en-US" altLang="ko-KR" sz="2000" dirty="0"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RNN</a:t>
            </a:r>
            <a:r>
              <a:rPr lang="ko-KR" altLang="en-US" sz="2000" dirty="0"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과 같은 </a:t>
            </a:r>
            <a:r>
              <a:rPr lang="en-US" altLang="ko-KR" sz="2000" dirty="0"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ANN </a:t>
            </a:r>
            <a:r>
              <a:rPr lang="ko-KR" altLang="en-US" sz="2000" dirty="0"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모델이 사용된다</a:t>
            </a:r>
            <a:r>
              <a:rPr lang="en-US" altLang="ko-KR" sz="2000" dirty="0" smtClean="0"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.</a:t>
            </a:r>
          </a:p>
          <a:p>
            <a:pPr marL="342900" indent="-34290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ko-KR" altLang="en-US" sz="2000" dirty="0"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정답 레이블이 이산 값이면 </a:t>
            </a:r>
            <a:r>
              <a:rPr lang="en-US" altLang="ko-KR" sz="2000" dirty="0"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Classification(</a:t>
            </a:r>
            <a:r>
              <a:rPr lang="ko-KR" altLang="en-US" sz="2000" dirty="0"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분류</a:t>
            </a:r>
            <a:r>
              <a:rPr lang="en-US" altLang="ko-KR" sz="2000" dirty="0"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), </a:t>
            </a:r>
            <a:r>
              <a:rPr lang="ko-KR" altLang="en-US" sz="2000" dirty="0"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연속 값이면 </a:t>
            </a:r>
            <a:r>
              <a:rPr lang="en-US" altLang="ko-KR" sz="2000" dirty="0"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Regression(</a:t>
            </a:r>
            <a:r>
              <a:rPr lang="ko-KR" altLang="en-US" sz="2000" dirty="0"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회귀</a:t>
            </a:r>
            <a:r>
              <a:rPr lang="en-US" altLang="ko-KR" sz="2000" dirty="0"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)</a:t>
            </a:r>
            <a:r>
              <a:rPr lang="ko-KR" altLang="en-US" sz="2000" dirty="0"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라고 불린다</a:t>
            </a:r>
            <a:r>
              <a:rPr lang="en-US" altLang="ko-KR" sz="2000" dirty="0" smtClean="0"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.</a:t>
            </a:r>
          </a:p>
          <a:p>
            <a:pPr marL="342900" indent="-34290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ko-KR" altLang="en-US" sz="2000" dirty="0" smtClean="0"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각 학습 데이터에는 명확한 해답이 사용된다</a:t>
            </a:r>
            <a:r>
              <a:rPr lang="en-US" altLang="ko-KR" sz="2000" dirty="0" smtClean="0"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55316" y="1707940"/>
            <a:ext cx="533942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700" b="1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Supervised Learning</a:t>
            </a:r>
            <a:endParaRPr lang="en-US" altLang="ko-KR" sz="2700" b="1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46257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75B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 descr="ê´ë ¨ ì´ë¯¸ì§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3" t="7678" r="227" b="5486"/>
          <a:stretch/>
        </p:blipFill>
        <p:spPr bwMode="auto">
          <a:xfrm>
            <a:off x="7481104" y="2078154"/>
            <a:ext cx="4710896" cy="4779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6" name="그룹 45"/>
          <p:cNvGrpSpPr/>
          <p:nvPr/>
        </p:nvGrpSpPr>
        <p:grpSpPr>
          <a:xfrm flipH="1">
            <a:off x="6452144" y="1"/>
            <a:ext cx="5756449" cy="6857998"/>
            <a:chOff x="1" y="0"/>
            <a:chExt cx="7618775" cy="6858001"/>
          </a:xfrm>
          <a:solidFill>
            <a:schemeClr val="accent5">
              <a:lumMod val="75000"/>
              <a:alpha val="44000"/>
            </a:schemeClr>
          </a:solidFill>
        </p:grpSpPr>
        <p:sp>
          <p:nvSpPr>
            <p:cNvPr id="47" name="직각 삼각형 46"/>
            <p:cNvSpPr/>
            <p:nvPr/>
          </p:nvSpPr>
          <p:spPr>
            <a:xfrm>
              <a:off x="3309747" y="2"/>
              <a:ext cx="4309029" cy="6857999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1" y="0"/>
              <a:ext cx="3309745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1" name="그룹 20"/>
          <p:cNvGrpSpPr/>
          <p:nvPr/>
        </p:nvGrpSpPr>
        <p:grpSpPr>
          <a:xfrm flipV="1">
            <a:off x="0" y="0"/>
            <a:ext cx="9707878" cy="6858001"/>
            <a:chOff x="0" y="0"/>
            <a:chExt cx="7618776" cy="6858001"/>
          </a:xfrm>
          <a:solidFill>
            <a:schemeClr val="accent5">
              <a:lumMod val="50000"/>
            </a:schemeClr>
          </a:solidFill>
        </p:grpSpPr>
        <p:sp>
          <p:nvSpPr>
            <p:cNvPr id="22" name="직각 삼각형 21"/>
            <p:cNvSpPr/>
            <p:nvPr/>
          </p:nvSpPr>
          <p:spPr>
            <a:xfrm>
              <a:off x="5062206" y="2"/>
              <a:ext cx="2556570" cy="6857999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0" y="0"/>
              <a:ext cx="5062206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5" name="직사각형 24"/>
          <p:cNvSpPr/>
          <p:nvPr/>
        </p:nvSpPr>
        <p:spPr>
          <a:xfrm>
            <a:off x="355316" y="1304036"/>
            <a:ext cx="7125788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355316" y="503552"/>
            <a:ext cx="71257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Machine Learning</a:t>
            </a:r>
            <a:endParaRPr lang="ko-KR" altLang="en-US" sz="40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355316" y="2394368"/>
            <a:ext cx="8742964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ko-KR" altLang="en-US" sz="2000" dirty="0" smtClean="0"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비 </a:t>
            </a:r>
            <a:r>
              <a:rPr lang="ko-KR" altLang="en-US" sz="2000" dirty="0"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지도 학습이란</a:t>
            </a:r>
            <a:r>
              <a:rPr lang="en-US" altLang="ko-KR" sz="2000" dirty="0"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입력 데이터만 주어지고</a:t>
            </a:r>
            <a:r>
              <a:rPr lang="en-US" altLang="ko-KR" sz="2000" dirty="0"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입력 데이터들의 숨겨진 특성</a:t>
            </a:r>
            <a:r>
              <a:rPr lang="en-US" altLang="ko-KR" sz="2000" dirty="0"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(hidden feature)</a:t>
            </a:r>
            <a:r>
              <a:rPr lang="ko-KR" altLang="en-US" sz="2000" dirty="0"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이나 구조를 발견하는 방법이다</a:t>
            </a:r>
            <a:r>
              <a:rPr lang="en-US" altLang="ko-KR" sz="2000" dirty="0" smtClean="0"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. </a:t>
            </a:r>
          </a:p>
          <a:p>
            <a:pPr marL="342900" lvl="0" indent="-34290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ko-KR" altLang="en-US" sz="2000" dirty="0" smtClean="0"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주로 </a:t>
            </a:r>
            <a:r>
              <a:rPr lang="en-US" altLang="ko-KR" sz="2000" dirty="0" smtClean="0"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Auto Encoder</a:t>
            </a:r>
            <a:r>
              <a:rPr lang="ko-KR" altLang="en-US" sz="2000" dirty="0" smtClean="0"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라는 </a:t>
            </a:r>
            <a:r>
              <a:rPr lang="en-US" altLang="ko-KR" sz="2000" dirty="0" smtClean="0"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ANN</a:t>
            </a:r>
            <a:r>
              <a:rPr lang="ko-KR" altLang="en-US" sz="2000" dirty="0" smtClean="0"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모델이 사용된다</a:t>
            </a:r>
            <a:r>
              <a:rPr lang="en-US" altLang="ko-KR" sz="2000" dirty="0" smtClean="0"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.</a:t>
            </a:r>
          </a:p>
          <a:p>
            <a:pPr marL="342900" indent="-34290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en-US" altLang="ko-KR" sz="2000" dirty="0"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Clustering </a:t>
            </a:r>
            <a:r>
              <a:rPr lang="ko-KR" altLang="en-US" sz="2000" dirty="0"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등의 알고리즘이 비 지도 학습에 속한다</a:t>
            </a:r>
            <a:r>
              <a:rPr lang="en-US" altLang="ko-KR" sz="2000" dirty="0" smtClean="0"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.</a:t>
            </a:r>
          </a:p>
          <a:p>
            <a:pPr marL="342900" lvl="0" indent="-34290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ko-KR" altLang="en-US" sz="2000" dirty="0" smtClean="0"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입력 </a:t>
            </a:r>
            <a:r>
              <a:rPr lang="ko-KR" altLang="en-US" sz="2000" dirty="0"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값에 대한 명확한 해답이 없다</a:t>
            </a:r>
            <a:r>
              <a:rPr lang="en-US" altLang="ko-KR" sz="2000" dirty="0" smtClean="0"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.</a:t>
            </a:r>
            <a:endParaRPr lang="en-US" altLang="ko-KR" sz="2000" dirty="0">
              <a:solidFill>
                <a:schemeClr val="bg1"/>
              </a:solidFill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55316" y="1707940"/>
            <a:ext cx="533942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700" b="1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Unsupervised Learning</a:t>
            </a:r>
            <a:endParaRPr lang="en-US" altLang="ko-KR" sz="2700" b="1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26947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75B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 descr="ê´ë ¨ ì´ë¯¸ì§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3" t="7678" r="227" b="5486"/>
          <a:stretch/>
        </p:blipFill>
        <p:spPr bwMode="auto">
          <a:xfrm>
            <a:off x="7481104" y="2078154"/>
            <a:ext cx="4710896" cy="4779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6" name="그룹 45"/>
          <p:cNvGrpSpPr/>
          <p:nvPr/>
        </p:nvGrpSpPr>
        <p:grpSpPr>
          <a:xfrm flipH="1">
            <a:off x="6452144" y="1"/>
            <a:ext cx="5756449" cy="6857998"/>
            <a:chOff x="1" y="0"/>
            <a:chExt cx="7618775" cy="6858001"/>
          </a:xfrm>
          <a:solidFill>
            <a:schemeClr val="accent5">
              <a:lumMod val="75000"/>
              <a:alpha val="44000"/>
            </a:schemeClr>
          </a:solidFill>
        </p:grpSpPr>
        <p:sp>
          <p:nvSpPr>
            <p:cNvPr id="47" name="직각 삼각형 46"/>
            <p:cNvSpPr/>
            <p:nvPr/>
          </p:nvSpPr>
          <p:spPr>
            <a:xfrm>
              <a:off x="3309747" y="2"/>
              <a:ext cx="4309029" cy="6857999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1" y="0"/>
              <a:ext cx="3309745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1" name="그룹 20"/>
          <p:cNvGrpSpPr/>
          <p:nvPr/>
        </p:nvGrpSpPr>
        <p:grpSpPr>
          <a:xfrm flipV="1">
            <a:off x="0" y="0"/>
            <a:ext cx="9707878" cy="6858001"/>
            <a:chOff x="0" y="0"/>
            <a:chExt cx="7618776" cy="6858001"/>
          </a:xfrm>
          <a:solidFill>
            <a:schemeClr val="accent5">
              <a:lumMod val="50000"/>
            </a:schemeClr>
          </a:solidFill>
        </p:grpSpPr>
        <p:sp>
          <p:nvSpPr>
            <p:cNvPr id="22" name="직각 삼각형 21"/>
            <p:cNvSpPr/>
            <p:nvPr/>
          </p:nvSpPr>
          <p:spPr>
            <a:xfrm>
              <a:off x="5062206" y="2"/>
              <a:ext cx="2556570" cy="6857999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0" y="0"/>
              <a:ext cx="5062206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5" name="직사각형 24"/>
          <p:cNvSpPr/>
          <p:nvPr/>
        </p:nvSpPr>
        <p:spPr>
          <a:xfrm>
            <a:off x="355316" y="1304036"/>
            <a:ext cx="7125788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355316" y="503552"/>
            <a:ext cx="71257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Machine Learning</a:t>
            </a:r>
            <a:endParaRPr lang="ko-KR" altLang="en-US" sz="40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355316" y="2394368"/>
            <a:ext cx="7645684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ko-KR" altLang="en-US" sz="2000" dirty="0"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강화 학습이란</a:t>
            </a:r>
            <a:r>
              <a:rPr lang="en-US" altLang="ko-KR" sz="2000" dirty="0"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, </a:t>
            </a:r>
            <a:r>
              <a:rPr lang="ko-KR" altLang="en-US" sz="2000" dirty="0" smtClean="0"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현재 </a:t>
            </a:r>
            <a:r>
              <a:rPr lang="ko-KR" altLang="en-US" sz="2000" dirty="0"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상태에서 할 수 있는 행동들이 주어지고</a:t>
            </a:r>
            <a:r>
              <a:rPr lang="en-US" altLang="ko-KR" sz="2000" dirty="0"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각 상황에 따른 보상이 주어지는 환경에서 에이전트가 </a:t>
            </a:r>
            <a:r>
              <a:rPr lang="ko-KR" altLang="en-US" sz="2000" dirty="0" smtClean="0"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정의 되어있을 </a:t>
            </a:r>
            <a:r>
              <a:rPr lang="ko-KR" altLang="en-US" sz="2000" dirty="0"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때</a:t>
            </a:r>
            <a:r>
              <a:rPr lang="en-US" altLang="ko-KR" sz="2000" dirty="0"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에이전트가 해당 환경에서 </a:t>
            </a:r>
            <a:r>
              <a:rPr lang="ko-KR" altLang="en-US" sz="2000" dirty="0" smtClean="0"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보상을 </a:t>
            </a:r>
            <a:r>
              <a:rPr lang="ko-KR" altLang="en-US" sz="2000" dirty="0"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최대화 하는 행동 순서를 선택하는 방법이다</a:t>
            </a:r>
            <a:r>
              <a:rPr lang="en-US" altLang="ko-KR" sz="2000" dirty="0" smtClean="0"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.</a:t>
            </a:r>
          </a:p>
          <a:p>
            <a:pPr marL="342900" lvl="0" indent="-34290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ko-KR" altLang="en-US" sz="2000" dirty="0" smtClean="0"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강화 학습 </a:t>
            </a:r>
            <a:r>
              <a:rPr lang="ko-KR" altLang="en-US" sz="2000" dirty="0"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모델로 </a:t>
            </a:r>
            <a:r>
              <a:rPr lang="en-US" altLang="ko-KR" sz="2000" dirty="0"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DQN</a:t>
            </a:r>
            <a:r>
              <a:rPr lang="ko-KR" altLang="en-US" sz="2000" dirty="0"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을 많이 사용한다</a:t>
            </a:r>
            <a:r>
              <a:rPr lang="en-US" altLang="ko-KR" sz="2000" dirty="0"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55316" y="1707940"/>
            <a:ext cx="533942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700" b="1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Reinforcement Learning</a:t>
            </a:r>
            <a:endParaRPr lang="en-US" altLang="ko-KR" sz="2700" b="1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6630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33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0" y="486137"/>
            <a:ext cx="12192000" cy="6007260"/>
            <a:chOff x="0" y="1611799"/>
            <a:chExt cx="12192000" cy="3779082"/>
          </a:xfrm>
        </p:grpSpPr>
        <p:grpSp>
          <p:nvGrpSpPr>
            <p:cNvPr id="14" name="그룹 13"/>
            <p:cNvGrpSpPr/>
            <p:nvPr/>
          </p:nvGrpSpPr>
          <p:grpSpPr>
            <a:xfrm>
              <a:off x="0" y="1611800"/>
              <a:ext cx="12192000" cy="3779081"/>
              <a:chOff x="0" y="2089894"/>
              <a:chExt cx="12199716" cy="1921892"/>
            </a:xfrm>
          </p:grpSpPr>
          <p:pic>
            <p:nvPicPr>
              <p:cNvPr id="15" name="Picture 2" descr="ì¤ë¬´ë¬ì ëí ì´ë¯¸ì§ ê²ìê²°ê³¼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57069"/>
              <a:stretch/>
            </p:blipFill>
            <p:spPr bwMode="auto">
              <a:xfrm>
                <a:off x="0" y="2089894"/>
                <a:ext cx="4286250" cy="19218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6" name="Picture 2" descr="ì¤ë¬´ë¬ì ëí ì´ë¯¸ì§ ê²ìê²°ê³¼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57069"/>
              <a:stretch/>
            </p:blipFill>
            <p:spPr bwMode="auto">
              <a:xfrm>
                <a:off x="4286250" y="2089894"/>
                <a:ext cx="4286250" cy="19218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7" name="Picture 2" descr="ì¤ë¬´ë¬ì ëí ì´ë¯¸ì§ ê²ìê²°ê³¼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5376" b="57069"/>
              <a:stretch/>
            </p:blipFill>
            <p:spPr bwMode="auto">
              <a:xfrm>
                <a:off x="8572500" y="2089894"/>
                <a:ext cx="3627216" cy="19218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" name="직사각형 2"/>
            <p:cNvSpPr/>
            <p:nvPr/>
          </p:nvSpPr>
          <p:spPr>
            <a:xfrm>
              <a:off x="1" y="1611799"/>
              <a:ext cx="12191999" cy="3779081"/>
            </a:xfrm>
            <a:prstGeom prst="rect">
              <a:avLst/>
            </a:prstGeom>
            <a:solidFill>
              <a:schemeClr val="accent5">
                <a:lumMod val="50000"/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3" name="직사각형 22"/>
          <p:cNvSpPr/>
          <p:nvPr/>
        </p:nvSpPr>
        <p:spPr>
          <a:xfrm>
            <a:off x="0" y="590309"/>
            <a:ext cx="12191999" cy="5798916"/>
          </a:xfrm>
          <a:prstGeom prst="rect">
            <a:avLst/>
          </a:prstGeom>
          <a:solidFill>
            <a:srgbClr val="1B33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3746233" y="3873617"/>
            <a:ext cx="5358150" cy="502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3746233" y="3056500"/>
            <a:ext cx="53581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Deep Learning</a:t>
            </a:r>
            <a:endParaRPr lang="ko-KR" altLang="en-US" sz="40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916820" y="1863524"/>
            <a:ext cx="6771190" cy="3310360"/>
          </a:xfrm>
          <a:prstGeom prst="rect">
            <a:avLst/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9453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2360</TotalTime>
  <Words>770</Words>
  <Application>Microsoft Office PowerPoint</Application>
  <PresentationFormat>와이드스크린</PresentationFormat>
  <Paragraphs>96</Paragraphs>
  <Slides>48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48</vt:i4>
      </vt:variant>
    </vt:vector>
  </HeadingPairs>
  <TitlesOfParts>
    <vt:vector size="53" baseType="lpstr">
      <vt:lpstr>나눔바른고딕 Light</vt:lpstr>
      <vt:lpstr>나눔바른고딕 UltraLight</vt:lpstr>
      <vt:lpstr>맑은 고딕</vt:lpstr>
      <vt:lpstr>Arial</vt:lpstr>
      <vt:lpstr>Office 테마</vt:lpstr>
      <vt:lpstr>Evolution 조강준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_ Aura</dc:creator>
  <cp:lastModifiedBy>_ Aura</cp:lastModifiedBy>
  <cp:revision>563</cp:revision>
  <dcterms:created xsi:type="dcterms:W3CDTF">2019-05-23T13:58:53Z</dcterms:created>
  <dcterms:modified xsi:type="dcterms:W3CDTF">2019-05-26T16:12:22Z</dcterms:modified>
</cp:coreProperties>
</file>